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notesMasterIdLst>
    <p:notesMasterId r:id="rId17"/>
  </p:notesMasterIdLst>
  <p:handoutMasterIdLst>
    <p:handoutMasterId r:id="rId18"/>
  </p:handoutMasterIdLst>
  <p:sldIdLst>
    <p:sldId id="314" r:id="rId2"/>
    <p:sldId id="316" r:id="rId3"/>
    <p:sldId id="338" r:id="rId4"/>
    <p:sldId id="337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28" r:id="rId15"/>
    <p:sldId id="34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6" autoAdjust="0"/>
    <p:restoredTop sz="90280" autoAdjust="0"/>
  </p:normalViewPr>
  <p:slideViewPr>
    <p:cSldViewPr snapToGrid="0" snapToObjects="1">
      <p:cViewPr varScale="1">
        <p:scale>
          <a:sx n="103" d="100"/>
          <a:sy n="103" d="100"/>
        </p:scale>
        <p:origin x="21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9ADC8-6E00-41C4-9EA3-29ECC68954A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4A458-F046-41EF-AC22-DE98C8296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69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389933-2C7E-0C4F-BAA7-5678BB86AE84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5B3FD-E88A-6044-9D37-A41209E34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24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10 mm Hg increment in maximum SBP documented during the first 24 hours post MT was independently (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0.001) associated with a lower likelihood of 3-month functional independence (odds ratio [OR] 0.70; 95% confidence interval [CI] 0.56-0.87) and a higher odds of 3-month mortality (OR 1.49; 95% CI 1.18-1.88) after adjusting for potential confounders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5B3FD-E88A-6044-9D37-A41209E34B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26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5B3FD-E88A-6044-9D37-A41209E34B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90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8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8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0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4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2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5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2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9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6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8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E5402-C905-ED4F-95C5-DBF0F479FAB9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6947-81F6-EB4C-A0D7-1858AED9F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26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Update from education </a:t>
            </a:r>
            <a:br>
              <a:rPr lang="en-US" altLang="en-US" dirty="0"/>
            </a:br>
            <a:r>
              <a:rPr lang="en-US" altLang="en-US" dirty="0"/>
              <a:t>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/>
              <a:t>Train the trainer—content reviewed from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967335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dirty="0"/>
              <a:t>Blood Pressure Management in Acute Stroke</a:t>
            </a:r>
          </a:p>
          <a:p>
            <a:br>
              <a:rPr lang="en-US" altLang="en-US" sz="3600" dirty="0"/>
            </a:br>
            <a:r>
              <a:rPr lang="en-US" altLang="en-US" sz="3600" dirty="0"/>
              <a:t>“First Tuesdays” Lecture Series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20" y="67600"/>
            <a:ext cx="796290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908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51E56-7E05-48A8-A1DA-97B9AA816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AHA/ASA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96770-7F54-459B-92B8-59288596B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1600200"/>
            <a:ext cx="8585200" cy="4525963"/>
          </a:xfrm>
        </p:spPr>
        <p:txBody>
          <a:bodyPr/>
          <a:lstStyle/>
          <a:p>
            <a:r>
              <a:rPr lang="en-US" dirty="0"/>
              <a:t>In ICH, if SBP between 150-220, lowering SBP to 140 is safe (Class I, LOE A) and can improve functional outcome (Class II, LOE B)</a:t>
            </a:r>
          </a:p>
          <a:p>
            <a:r>
              <a:rPr lang="en-US" dirty="0"/>
              <a:t>In ICH, if SBP &gt; 220, can consider aggressive reduction of BP with IV infusion (Class IIb, LOE C)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19EBE1-0818-4A09-9BEB-5A93CD847F78}"/>
              </a:ext>
            </a:extLst>
          </p:cNvPr>
          <p:cNvSpPr txBox="1"/>
          <p:nvPr/>
        </p:nvSpPr>
        <p:spPr>
          <a:xfrm>
            <a:off x="673100" y="6400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Hemphill et al, </a:t>
            </a:r>
            <a:r>
              <a:rPr lang="en-US" i="1" dirty="0"/>
              <a:t>Stroke </a:t>
            </a:r>
            <a:r>
              <a:rPr lang="en-US" dirty="0"/>
              <a:t>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76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D5C82-E56C-4503-9201-22D57BBD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 management if you don’t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A503D-4B86-48EB-A543-47222258E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/>
              <a:t>Meta-analysis of all stroke (ischemic or hemorrhagic) types also show either </a:t>
            </a:r>
            <a:r>
              <a:rPr lang="en-US" sz="3600" b="1" dirty="0"/>
              <a:t>harm or no benefit:</a:t>
            </a:r>
            <a:endParaRPr lang="en-US" sz="3600" dirty="0"/>
          </a:p>
          <a:p>
            <a:r>
              <a:rPr lang="en-US" dirty="0"/>
              <a:t>Meta-analysis of 17 RCT’s showed controlling BP in acute stroke was associated with 34% higher risk of death within 30 days of stroke (RR 1.34, 95% CI 1.02-1.74). </a:t>
            </a:r>
          </a:p>
          <a:p>
            <a:r>
              <a:rPr lang="en-US" dirty="0"/>
              <a:t>Cochrane meta-analysis of 26 RCT’s showed acute BP lowering caused no difference in lowering death/dependency. </a:t>
            </a:r>
          </a:p>
          <a:p>
            <a:pPr lvl="1"/>
            <a:r>
              <a:rPr lang="en-US" dirty="0"/>
              <a:t>Consistent lack of benefit despite stroke subtype </a:t>
            </a:r>
            <a:r>
              <a:rPr lang="en-US" b="1" dirty="0"/>
              <a:t>(ischemic vs hemorrhagic)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E8E9B4-2556-4E6A-8B22-36D8A3A2DBC8}"/>
              </a:ext>
            </a:extLst>
          </p:cNvPr>
          <p:cNvSpPr txBox="1"/>
          <p:nvPr/>
        </p:nvSpPr>
        <p:spPr>
          <a:xfrm>
            <a:off x="990600" y="6375400"/>
            <a:ext cx="7912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Wang et al, </a:t>
            </a:r>
            <a:r>
              <a:rPr lang="en-US" i="1" dirty="0" err="1"/>
              <a:t>PLoS</a:t>
            </a:r>
            <a:r>
              <a:rPr lang="en-US" i="1" dirty="0"/>
              <a:t> ONE </a:t>
            </a:r>
            <a:r>
              <a:rPr lang="en-US" dirty="0"/>
              <a:t>2014; Bath &amp; Krishnan</a:t>
            </a:r>
            <a:r>
              <a:rPr lang="en-US" i="1" dirty="0"/>
              <a:t>, Cochrane Database </a:t>
            </a:r>
            <a:r>
              <a:rPr lang="en-US" i="1" dirty="0" err="1"/>
              <a:t>Syst</a:t>
            </a:r>
            <a:r>
              <a:rPr lang="en-US" i="1" dirty="0"/>
              <a:t> Rev </a:t>
            </a:r>
            <a:r>
              <a:rPr lang="en-US" dirty="0"/>
              <a:t>2014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74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7B09-FFAA-435C-AA62-11CE0D1F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Hyperacute</a:t>
            </a:r>
            <a:r>
              <a:rPr lang="en-US" dirty="0"/>
              <a:t> (EMS) treatment?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1A187-3CEE-4E35-A6CA-8F0AFD42B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was a subgroup analysis in the Cochrane meta-analysis: </a:t>
            </a:r>
          </a:p>
          <a:p>
            <a:pPr lvl="1"/>
            <a:r>
              <a:rPr lang="en-US" dirty="0"/>
              <a:t>BP therapy in those who presented within 6 hours of stroke (both ischemic and hemorrhagic) onset, there </a:t>
            </a:r>
            <a:r>
              <a:rPr lang="en-US" b="1" i="1" dirty="0"/>
              <a:t>was </a:t>
            </a:r>
            <a:r>
              <a:rPr lang="en-US" dirty="0"/>
              <a:t>a significant lowering in risk of death/disability (OR 0.86, 95% CI 0.76-0.99).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F93618-3F77-49C6-912C-19AA9FA29E08}"/>
              </a:ext>
            </a:extLst>
          </p:cNvPr>
          <p:cNvSpPr txBox="1"/>
          <p:nvPr/>
        </p:nvSpPr>
        <p:spPr>
          <a:xfrm>
            <a:off x="203200" y="6337300"/>
            <a:ext cx="515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Bath &amp; Krishnan</a:t>
            </a:r>
            <a:r>
              <a:rPr lang="en-US" i="1" dirty="0"/>
              <a:t>, Cochrane Database </a:t>
            </a:r>
            <a:r>
              <a:rPr lang="en-US" i="1" dirty="0" err="1"/>
              <a:t>Syst</a:t>
            </a:r>
            <a:r>
              <a:rPr lang="en-US" i="1" dirty="0"/>
              <a:t> Rev </a:t>
            </a:r>
            <a:r>
              <a:rPr lang="en-US" dirty="0"/>
              <a:t>2014.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02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445FE-5479-4E08-8320-F0F2148C6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pipeline…RIGHT-2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62258-3FC7-48BE-B2CC-869596BC1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Rapid intervention with glyceryl trinitrate in hypertensive stroke trial-2 conducting in the UK</a:t>
            </a:r>
          </a:p>
          <a:p>
            <a:pPr lvl="0"/>
            <a:r>
              <a:rPr lang="en-US" dirty="0"/>
              <a:t>Subjects with acute stroke within 4 hours and SBP ≥ 120</a:t>
            </a:r>
          </a:p>
          <a:p>
            <a:pPr lvl="0"/>
            <a:r>
              <a:rPr lang="en-US" dirty="0"/>
              <a:t>Randomized to GTN patches vs placebo patches for 4 days</a:t>
            </a:r>
          </a:p>
          <a:p>
            <a:pPr lvl="0"/>
            <a:r>
              <a:rPr lang="en-US" dirty="0"/>
              <a:t>Primary outcome is death/poor </a:t>
            </a:r>
            <a:r>
              <a:rPr lang="en-US" dirty="0" err="1"/>
              <a:t>mRS</a:t>
            </a:r>
            <a:r>
              <a:rPr lang="en-US" dirty="0"/>
              <a:t> at 90 days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http://www.isrctn.com/ISRCTN26986053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79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for help anytime!</a:t>
            </a:r>
          </a:p>
          <a:p>
            <a:r>
              <a:rPr lang="en-US" dirty="0"/>
              <a:t>KU BAT phone: 913-588-3727</a:t>
            </a:r>
          </a:p>
          <a:p>
            <a:r>
              <a:rPr lang="en-US" dirty="0"/>
              <a:t>http://www.kissnetwork.us/</a:t>
            </a:r>
          </a:p>
          <a:p>
            <a:r>
              <a:rPr lang="en-US" dirty="0"/>
              <a:t>sslavin2@kumc.edu</a:t>
            </a:r>
          </a:p>
        </p:txBody>
      </p:sp>
    </p:spTree>
    <p:extLst>
      <p:ext uri="{BB962C8B-B14F-4D97-AF65-F5344CB8AC3E}">
        <p14:creationId xmlns:p14="http://schemas.microsoft.com/office/powerpoint/2010/main" val="2957848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02DE4-A058-4FE9-AC00-26D80567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AHA/ASA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7D00E-A748-4BB0-8687-A8A6BE3FB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83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In early post-stroke period, do not treat unless</a:t>
            </a:r>
          </a:p>
          <a:p>
            <a:r>
              <a:rPr lang="en-US" dirty="0"/>
              <a:t>BP greater than 220/120</a:t>
            </a:r>
          </a:p>
          <a:p>
            <a:r>
              <a:rPr lang="en-US" dirty="0"/>
              <a:t>BP greater than 200/110 </a:t>
            </a:r>
            <a:r>
              <a:rPr lang="en-US" b="1" dirty="0"/>
              <a:t>+ </a:t>
            </a:r>
            <a:r>
              <a:rPr lang="en-US" dirty="0"/>
              <a:t>evidence of acute end-organ damage (AKI, aortic dissection, MI, hypertensive encephalopathy, acute pulmonary edema)</a:t>
            </a:r>
          </a:p>
          <a:p>
            <a:r>
              <a:rPr lang="en-US" dirty="0"/>
              <a:t>BP greater than 185/110 and eligible for </a:t>
            </a:r>
            <a:r>
              <a:rPr lang="en-US" dirty="0" err="1"/>
              <a:t>tPA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RCT’s studies have addressed treatment of low BP. General guidelines are to avoid </a:t>
            </a:r>
            <a:r>
              <a:rPr lang="en-US" dirty="0" err="1"/>
              <a:t>hypoperfusion</a:t>
            </a:r>
            <a:r>
              <a:rPr lang="en-US" dirty="0"/>
              <a:t>. 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681C37-539E-4A72-9CE6-8502CF4C5B9C}"/>
              </a:ext>
            </a:extLst>
          </p:cNvPr>
          <p:cNvSpPr txBox="1"/>
          <p:nvPr/>
        </p:nvSpPr>
        <p:spPr>
          <a:xfrm>
            <a:off x="660400" y="6126163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Powers et al, </a:t>
            </a:r>
            <a:r>
              <a:rPr lang="en-US" i="1" dirty="0"/>
              <a:t>Stroke </a:t>
            </a:r>
            <a:r>
              <a:rPr lang="en-US" dirty="0"/>
              <a:t>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06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6680" y="274638"/>
            <a:ext cx="9052560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Introduction and Goal of “First Tuesdays”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65960"/>
            <a:ext cx="8839200" cy="4114800"/>
          </a:xfrm>
        </p:spPr>
        <p:txBody>
          <a:bodyPr/>
          <a:lstStyle/>
          <a:p>
            <a:pPr eaLnBrk="1" hangingPunct="1"/>
            <a:r>
              <a:rPr lang="en-US" altLang="en-US" sz="2800" dirty="0" err="1"/>
              <a:t>Sabreena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Slavin</a:t>
            </a:r>
            <a:r>
              <a:rPr lang="en-US" altLang="en-US" sz="2800" dirty="0"/>
              <a:t> MD – Vascular Neurologist and </a:t>
            </a:r>
            <a:r>
              <a:rPr lang="en-US" altLang="en-US" sz="2800" dirty="0" err="1"/>
              <a:t>Neurohospitalist</a:t>
            </a:r>
            <a:r>
              <a:rPr lang="en-US" altLang="en-US" sz="2800" dirty="0"/>
              <a:t> at KU School of Medicine</a:t>
            </a:r>
          </a:p>
          <a:p>
            <a:pPr eaLnBrk="1" hangingPunct="1"/>
            <a:r>
              <a:rPr lang="en-US" altLang="en-US" sz="2800" dirty="0"/>
              <a:t>Craig Bloom RN, BSN, MBA – Senior Clinical Specialist </a:t>
            </a:r>
            <a:r>
              <a:rPr lang="en-US" altLang="en-US" sz="2800" dirty="0" err="1"/>
              <a:t>Lytics</a:t>
            </a:r>
            <a:r>
              <a:rPr lang="en-US" altLang="en-US" sz="2800" dirty="0"/>
              <a:t>, Genentech, Inc. </a:t>
            </a:r>
          </a:p>
          <a:p>
            <a:pPr eaLnBrk="1" hangingPunct="1"/>
            <a:r>
              <a:rPr lang="en-US" altLang="en-US" sz="2800" dirty="0"/>
              <a:t>Didactic lecture series as part of the Kansas Initiative for Stroke Survival </a:t>
            </a:r>
          </a:p>
          <a:p>
            <a:pPr eaLnBrk="1" hangingPunct="1"/>
            <a:r>
              <a:rPr lang="en-US" altLang="en-US" sz="2800" dirty="0"/>
              <a:t>Updates in Practice and FAQ’s on Acute Stroke Care</a:t>
            </a:r>
          </a:p>
          <a:p>
            <a:pPr eaLnBrk="1" hangingPunct="1"/>
            <a:r>
              <a:rPr lang="en-US" altLang="en-US" sz="2800" dirty="0"/>
              <a:t>20 minute didactic, 10 minutes for questions</a:t>
            </a:r>
            <a:r>
              <a:rPr lang="en-US" altLang="en-US" sz="2800"/>
              <a:t>/discussion </a:t>
            </a:r>
            <a:endParaRPr lang="en-US" altLang="en-US" sz="2800" dirty="0"/>
          </a:p>
          <a:p>
            <a:pPr marL="457200" lvl="1" indent="0" eaLnBrk="1" hangingPunct="1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993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C672-7903-411C-B0C7-8ABF9F2D8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 after stroke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CEFF4-0AA6-468F-BF42-6542956D4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Elevated systemic BP occurs in 3/4 of patients after acute stroke. </a:t>
            </a:r>
          </a:p>
          <a:p>
            <a:pPr lvl="1"/>
            <a:r>
              <a:rPr lang="en-US" dirty="0"/>
              <a:t>impairment of cerebral autoregulation</a:t>
            </a:r>
          </a:p>
          <a:p>
            <a:pPr lvl="1"/>
            <a:r>
              <a:rPr lang="en-US" dirty="0"/>
              <a:t>edema ---&gt; intracranial hypertension</a:t>
            </a:r>
          </a:p>
          <a:p>
            <a:pPr lvl="1"/>
            <a:r>
              <a:rPr lang="en-US" dirty="0"/>
              <a:t>neuro-endocrine response from stress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D83752-40DF-411A-ABDA-A68C24A4E9D8}"/>
              </a:ext>
            </a:extLst>
          </p:cNvPr>
          <p:cNvSpPr txBox="1"/>
          <p:nvPr/>
        </p:nvSpPr>
        <p:spPr>
          <a:xfrm flipH="1">
            <a:off x="601303" y="5578469"/>
            <a:ext cx="507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Georgianou et al, </a:t>
            </a:r>
            <a:r>
              <a:rPr lang="en-US" i="1"/>
              <a:t>J Human Hypertension </a:t>
            </a:r>
            <a:r>
              <a:rPr lang="en-US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21258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16EF8-D375-4AC2-8A3F-EA2E9EA39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39DED-89B9-458A-86FB-E200E324A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D5C668-7DB8-4D31-BEFE-4790E8FF745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87" y="697636"/>
            <a:ext cx="7760825" cy="542852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D15D93-2A19-4886-9547-CCEBFF41DAA6}"/>
              </a:ext>
            </a:extLst>
          </p:cNvPr>
          <p:cNvSpPr txBox="1"/>
          <p:nvPr/>
        </p:nvSpPr>
        <p:spPr>
          <a:xfrm>
            <a:off x="691587" y="6087496"/>
            <a:ext cx="4294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 err="1"/>
              <a:t>Tikhonoff</a:t>
            </a:r>
            <a:r>
              <a:rPr lang="en-US" dirty="0"/>
              <a:t> et al, </a:t>
            </a:r>
            <a:r>
              <a:rPr lang="en-US" i="1" dirty="0"/>
              <a:t>Lancet </a:t>
            </a:r>
            <a:r>
              <a:rPr lang="en-US" dirty="0"/>
              <a:t>2009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9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DA7DE-D5D9-4DD4-B87A-4EA02F74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0471D-A3E5-48EE-8B63-55A641B16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BC9513-041C-4A3A-A616-E52492A148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74638"/>
            <a:ext cx="8724900" cy="58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35B71B-9D16-4C68-98A6-3C94C8C29D33}"/>
              </a:ext>
            </a:extLst>
          </p:cNvPr>
          <p:cNvSpPr txBox="1"/>
          <p:nvPr/>
        </p:nvSpPr>
        <p:spPr>
          <a:xfrm>
            <a:off x="711200" y="6324600"/>
            <a:ext cx="527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Nambiar et al, </a:t>
            </a:r>
            <a:r>
              <a:rPr lang="en-US" i="1" dirty="0"/>
              <a:t>Brain </a:t>
            </a:r>
            <a:r>
              <a:rPr lang="en-US" dirty="0"/>
              <a:t>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6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668B4-B58A-49FF-8B8D-943403BA0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for BP in ischemic stroke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15D28-F1C6-461C-B9C0-08898971A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Majority of RCT’s in acute ischemic stroke shows either </a:t>
            </a:r>
            <a:r>
              <a:rPr lang="en-US" b="1" dirty="0"/>
              <a:t>harm or no benefit </a:t>
            </a:r>
            <a:r>
              <a:rPr lang="en-US" dirty="0"/>
              <a:t>associated with BP lowering in the first 24 hours. </a:t>
            </a:r>
          </a:p>
          <a:p>
            <a:pPr lvl="1"/>
            <a:r>
              <a:rPr lang="en-US" dirty="0"/>
              <a:t>Data from IMWEST in 2000: acute ischemic stroke patients received Nimodipine vs placebo for 5 days, starting within 24 hours post stroke. Lower diastolic BP by ≥ 20% was associated with higher risk of death/dependency at 21 days:</a:t>
            </a:r>
          </a:p>
          <a:p>
            <a:pPr lvl="2"/>
            <a:r>
              <a:rPr lang="en-US" dirty="0"/>
              <a:t>(OR 10.16, 95% CI 1.02-100.74) 	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C263EB-43E7-42B4-A8B1-51091C2BA6C7}"/>
              </a:ext>
            </a:extLst>
          </p:cNvPr>
          <p:cNvSpPr txBox="1"/>
          <p:nvPr/>
        </p:nvSpPr>
        <p:spPr>
          <a:xfrm>
            <a:off x="584200" y="6451600"/>
            <a:ext cx="379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Ahmed et al, </a:t>
            </a:r>
            <a:r>
              <a:rPr lang="en-US" i="1" dirty="0"/>
              <a:t>Stroke </a:t>
            </a:r>
            <a:r>
              <a:rPr lang="en-US" dirty="0"/>
              <a:t>2000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46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02DE4-A058-4FE9-AC00-26D80567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AHA/ASA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7D00E-A748-4BB0-8687-A8A6BE3FB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83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In early post-stroke period, do not treat unless</a:t>
            </a:r>
          </a:p>
          <a:p>
            <a:r>
              <a:rPr lang="en-US" dirty="0"/>
              <a:t>BP greater than 220/120</a:t>
            </a:r>
          </a:p>
          <a:p>
            <a:r>
              <a:rPr lang="en-US" dirty="0"/>
              <a:t>BP greater than 200/110 </a:t>
            </a:r>
            <a:r>
              <a:rPr lang="en-US" b="1" dirty="0"/>
              <a:t>+ </a:t>
            </a:r>
            <a:r>
              <a:rPr lang="en-US" dirty="0"/>
              <a:t>evidence of acute end-organ damage (AKI, aortic dissection, MI, hypertensive encephalopathy, acute pulmonary edema)</a:t>
            </a:r>
          </a:p>
          <a:p>
            <a:r>
              <a:rPr lang="en-US" dirty="0"/>
              <a:t>BP greater than 185/110 and eligible for </a:t>
            </a:r>
            <a:r>
              <a:rPr lang="en-US" dirty="0" err="1"/>
              <a:t>tPA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RCT’s studies have addressed treatment of low BP. General guidelines are to avoid </a:t>
            </a:r>
            <a:r>
              <a:rPr lang="en-US" dirty="0" err="1"/>
              <a:t>hypoperfusion</a:t>
            </a:r>
            <a:r>
              <a:rPr lang="en-US" dirty="0"/>
              <a:t>. 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681C37-539E-4A72-9CE6-8502CF4C5B9C}"/>
              </a:ext>
            </a:extLst>
          </p:cNvPr>
          <p:cNvSpPr txBox="1"/>
          <p:nvPr/>
        </p:nvSpPr>
        <p:spPr>
          <a:xfrm>
            <a:off x="660400" y="6126163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Powers et al, </a:t>
            </a:r>
            <a:r>
              <a:rPr lang="en-US" i="1" dirty="0"/>
              <a:t>Stroke </a:t>
            </a:r>
            <a:r>
              <a:rPr lang="en-US" dirty="0"/>
              <a:t>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89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D72B4-9C12-42BA-8CCC-EAAC79670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BP management after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B1741-934A-4DB1-BC37-7CD8888EE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After </a:t>
            </a:r>
            <a:r>
              <a:rPr lang="en-US" b="1" dirty="0" err="1"/>
              <a:t>tPA</a:t>
            </a:r>
            <a:r>
              <a:rPr lang="en-US" b="1" dirty="0"/>
              <a:t>:</a:t>
            </a:r>
          </a:p>
          <a:p>
            <a:r>
              <a:rPr lang="en-US" dirty="0"/>
              <a:t>Do not treat unless BP greater than 180/105</a:t>
            </a:r>
          </a:p>
          <a:p>
            <a:pPr marL="0" indent="0">
              <a:buNone/>
            </a:pPr>
            <a:r>
              <a:rPr lang="en-US" b="1" dirty="0"/>
              <a:t>After successful mechanical thrombectomy:</a:t>
            </a:r>
          </a:p>
          <a:p>
            <a:r>
              <a:rPr lang="en-US" dirty="0"/>
              <a:t>Do not treat unless BP greater than 160/90</a:t>
            </a:r>
          </a:p>
          <a:p>
            <a:pPr lvl="1"/>
            <a:r>
              <a:rPr lang="en-US" dirty="0"/>
              <a:t>Study shows that achieving lower than this BP within the first 24 hours after successful MT had a lower likelihood of 3 month mortality (OR 0.08, 95% CI 0.01-0.54)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31E31D-AE74-437F-A0E7-F5D7600D04BF}"/>
              </a:ext>
            </a:extLst>
          </p:cNvPr>
          <p:cNvSpPr txBox="1"/>
          <p:nvPr/>
        </p:nvSpPr>
        <p:spPr>
          <a:xfrm>
            <a:off x="596900" y="6273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Powers et al, </a:t>
            </a:r>
            <a:r>
              <a:rPr lang="en-US" i="1" dirty="0"/>
              <a:t>Stroke </a:t>
            </a:r>
            <a:r>
              <a:rPr lang="en-US" dirty="0"/>
              <a:t>2018; Goyal et al, </a:t>
            </a:r>
            <a:r>
              <a:rPr lang="en-US" i="1" dirty="0"/>
              <a:t>Neurology </a:t>
            </a:r>
            <a:r>
              <a:rPr lang="en-US" dirty="0"/>
              <a:t>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18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56E4-8233-4377-AFE8-9236B1D09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in ICH?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182CE-AF14-416B-8916-63F172431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227138"/>
            <a:ext cx="8648700" cy="46402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INTERACT2 (allowed various agents based on practitioner/institution choice)</a:t>
            </a:r>
          </a:p>
          <a:p>
            <a:pPr lvl="1"/>
            <a:r>
              <a:rPr lang="en-US" dirty="0"/>
              <a:t>2829 patients with mild-moderate ICH showed early intensive lowering of SBP less than 140 (vs less than 180) showed trend of reduced risk of death/major disability at 3 months (OR 0.87, CI 95% 0.75-1.01)</a:t>
            </a:r>
          </a:p>
          <a:p>
            <a:pPr lvl="1"/>
            <a:r>
              <a:rPr lang="en-US" dirty="0"/>
              <a:t>Secondary analysis showed improved </a:t>
            </a:r>
            <a:r>
              <a:rPr lang="en-US" dirty="0" err="1"/>
              <a:t>mRS</a:t>
            </a:r>
            <a:r>
              <a:rPr lang="en-US" dirty="0"/>
              <a:t> and better physical/mental health related QOL on EQ-5D scale. </a:t>
            </a:r>
          </a:p>
          <a:p>
            <a:r>
              <a:rPr lang="en-US" dirty="0"/>
              <a:t>ATACH-II (used Nicardipine only)</a:t>
            </a:r>
          </a:p>
          <a:p>
            <a:pPr lvl="1"/>
            <a:r>
              <a:rPr lang="en-US" dirty="0"/>
              <a:t>1000 patients did not show any benefits of intensive BP lowering.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F2ED5-9AFD-4197-825A-B3791459CE43}"/>
              </a:ext>
            </a:extLst>
          </p:cNvPr>
          <p:cNvSpPr txBox="1"/>
          <p:nvPr/>
        </p:nvSpPr>
        <p:spPr>
          <a:xfrm>
            <a:off x="571500" y="6070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Anderson et al, </a:t>
            </a:r>
            <a:r>
              <a:rPr lang="en-US" i="1" dirty="0"/>
              <a:t>NEJM </a:t>
            </a:r>
            <a:r>
              <a:rPr lang="en-US" dirty="0"/>
              <a:t>2013; Qureshi et al, </a:t>
            </a:r>
            <a:r>
              <a:rPr lang="en-US" i="1" dirty="0"/>
              <a:t>NEJM </a:t>
            </a:r>
            <a:r>
              <a:rPr lang="en-US" dirty="0"/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67063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2299</TotalTime>
  <Words>934</Words>
  <Application>Microsoft Office PowerPoint</Application>
  <PresentationFormat>On-screen Show (4:3)</PresentationFormat>
  <Paragraphs>83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Update from education  committee</vt:lpstr>
      <vt:lpstr>Introduction and Goal of “First Tuesdays” </vt:lpstr>
      <vt:lpstr>BP after stroke</vt:lpstr>
      <vt:lpstr>PowerPoint Presentation</vt:lpstr>
      <vt:lpstr>PowerPoint Presentation</vt:lpstr>
      <vt:lpstr>Evidence for BP in ischemic stroke</vt:lpstr>
      <vt:lpstr>AHA/ASA Guidelines</vt:lpstr>
      <vt:lpstr>BP management after treatment</vt:lpstr>
      <vt:lpstr>What about in ICH?</vt:lpstr>
      <vt:lpstr>AHA/ASA Guidelines</vt:lpstr>
      <vt:lpstr>BP management if you don’t know</vt:lpstr>
      <vt:lpstr>Hyperacute (EMS) treatment?</vt:lpstr>
      <vt:lpstr>In the pipeline…RIGHT-2 Study</vt:lpstr>
      <vt:lpstr>Questions?</vt:lpstr>
      <vt:lpstr>AHA/ASA Guidelines</vt:lpstr>
    </vt:vector>
  </TitlesOfParts>
  <Company>Medical College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Kansas Initiative for Stroke Survival Case Review</dc:title>
  <dc:creator>Michael Abraham</dc:creator>
  <cp:lastModifiedBy>Sabreena Slavin</cp:lastModifiedBy>
  <cp:revision>149</cp:revision>
  <cp:lastPrinted>2015-07-22T17:04:25Z</cp:lastPrinted>
  <dcterms:created xsi:type="dcterms:W3CDTF">2015-07-22T05:29:19Z</dcterms:created>
  <dcterms:modified xsi:type="dcterms:W3CDTF">2018-11-07T15:02:20Z</dcterms:modified>
</cp:coreProperties>
</file>