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24" autoAdjust="0"/>
    <p:restoredTop sz="94660"/>
  </p:normalViewPr>
  <p:slideViewPr>
    <p:cSldViewPr snapToGrid="0">
      <p:cViewPr varScale="1">
        <p:scale>
          <a:sx n="116" d="100"/>
          <a:sy n="116" d="100"/>
        </p:scale>
        <p:origin x="224" y="2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3F84EF5-14C5-46A9-916E-FC622FD3996E}" type="datetimeFigureOut">
              <a:rPr lang="en-US" smtClean="0"/>
              <a:t>3/6/19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647B41-5E12-4D87-9885-78B8FB2D87D5}" type="slidenum">
              <a:rPr lang="en-US" smtClean="0"/>
              <a:t>‹#›</a:t>
            </a:fld>
            <a:endParaRPr lang="en-US"/>
          </a:p>
        </p:txBody>
      </p:sp>
    </p:spTree>
    <p:extLst>
      <p:ext uri="{BB962C8B-B14F-4D97-AF65-F5344CB8AC3E}">
        <p14:creationId xmlns:p14="http://schemas.microsoft.com/office/powerpoint/2010/main" val="24037065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3F84EF5-14C5-46A9-916E-FC622FD3996E}" type="datetimeFigureOut">
              <a:rPr lang="en-US" smtClean="0"/>
              <a:t>3/6/19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647B41-5E12-4D87-9885-78B8FB2D87D5}" type="slidenum">
              <a:rPr lang="en-US" smtClean="0"/>
              <a:t>‹#›</a:t>
            </a:fld>
            <a:endParaRPr lang="en-US"/>
          </a:p>
        </p:txBody>
      </p:sp>
    </p:spTree>
    <p:extLst>
      <p:ext uri="{BB962C8B-B14F-4D97-AF65-F5344CB8AC3E}">
        <p14:creationId xmlns:p14="http://schemas.microsoft.com/office/powerpoint/2010/main" val="82613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3F84EF5-14C5-46A9-916E-FC622FD3996E}" type="datetimeFigureOut">
              <a:rPr lang="en-US" smtClean="0"/>
              <a:t>3/6/19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647B41-5E12-4D87-9885-78B8FB2D87D5}" type="slidenum">
              <a:rPr lang="en-US" smtClean="0"/>
              <a:t>‹#›</a:t>
            </a:fld>
            <a:endParaRPr lang="en-US"/>
          </a:p>
        </p:txBody>
      </p:sp>
    </p:spTree>
    <p:extLst>
      <p:ext uri="{BB962C8B-B14F-4D97-AF65-F5344CB8AC3E}">
        <p14:creationId xmlns:p14="http://schemas.microsoft.com/office/powerpoint/2010/main" val="19422337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3F84EF5-14C5-46A9-916E-FC622FD3996E}" type="datetimeFigureOut">
              <a:rPr lang="en-US" smtClean="0"/>
              <a:t>3/6/19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647B41-5E12-4D87-9885-78B8FB2D87D5}" type="slidenum">
              <a:rPr lang="en-US" smtClean="0"/>
              <a:t>‹#›</a:t>
            </a:fld>
            <a:endParaRPr lang="en-US"/>
          </a:p>
        </p:txBody>
      </p:sp>
    </p:spTree>
    <p:extLst>
      <p:ext uri="{BB962C8B-B14F-4D97-AF65-F5344CB8AC3E}">
        <p14:creationId xmlns:p14="http://schemas.microsoft.com/office/powerpoint/2010/main" val="16329201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3F84EF5-14C5-46A9-916E-FC622FD3996E}" type="datetimeFigureOut">
              <a:rPr lang="en-US" smtClean="0"/>
              <a:t>3/6/19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647B41-5E12-4D87-9885-78B8FB2D87D5}" type="slidenum">
              <a:rPr lang="en-US" smtClean="0"/>
              <a:t>‹#›</a:t>
            </a:fld>
            <a:endParaRPr lang="en-US"/>
          </a:p>
        </p:txBody>
      </p:sp>
    </p:spTree>
    <p:extLst>
      <p:ext uri="{BB962C8B-B14F-4D97-AF65-F5344CB8AC3E}">
        <p14:creationId xmlns:p14="http://schemas.microsoft.com/office/powerpoint/2010/main" val="38489108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3F84EF5-14C5-46A9-916E-FC622FD3996E}" type="datetimeFigureOut">
              <a:rPr lang="en-US" smtClean="0"/>
              <a:t>3/6/19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647B41-5E12-4D87-9885-78B8FB2D87D5}" type="slidenum">
              <a:rPr lang="en-US" smtClean="0"/>
              <a:t>‹#›</a:t>
            </a:fld>
            <a:endParaRPr lang="en-US"/>
          </a:p>
        </p:txBody>
      </p:sp>
    </p:spTree>
    <p:extLst>
      <p:ext uri="{BB962C8B-B14F-4D97-AF65-F5344CB8AC3E}">
        <p14:creationId xmlns:p14="http://schemas.microsoft.com/office/powerpoint/2010/main" val="39005911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3F84EF5-14C5-46A9-916E-FC622FD3996E}" type="datetimeFigureOut">
              <a:rPr lang="en-US" smtClean="0"/>
              <a:t>3/6/19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647B41-5E12-4D87-9885-78B8FB2D87D5}" type="slidenum">
              <a:rPr lang="en-US" smtClean="0"/>
              <a:t>‹#›</a:t>
            </a:fld>
            <a:endParaRPr lang="en-US"/>
          </a:p>
        </p:txBody>
      </p:sp>
    </p:spTree>
    <p:extLst>
      <p:ext uri="{BB962C8B-B14F-4D97-AF65-F5344CB8AC3E}">
        <p14:creationId xmlns:p14="http://schemas.microsoft.com/office/powerpoint/2010/main" val="37975965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3F84EF5-14C5-46A9-916E-FC622FD3996E}" type="datetimeFigureOut">
              <a:rPr lang="en-US" smtClean="0"/>
              <a:t>3/6/19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647B41-5E12-4D87-9885-78B8FB2D87D5}" type="slidenum">
              <a:rPr lang="en-US" smtClean="0"/>
              <a:t>‹#›</a:t>
            </a:fld>
            <a:endParaRPr lang="en-US"/>
          </a:p>
        </p:txBody>
      </p:sp>
    </p:spTree>
    <p:extLst>
      <p:ext uri="{BB962C8B-B14F-4D97-AF65-F5344CB8AC3E}">
        <p14:creationId xmlns:p14="http://schemas.microsoft.com/office/powerpoint/2010/main" val="4300831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F84EF5-14C5-46A9-916E-FC622FD3996E}" type="datetimeFigureOut">
              <a:rPr lang="en-US" smtClean="0"/>
              <a:t>3/6/19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647B41-5E12-4D87-9885-78B8FB2D87D5}" type="slidenum">
              <a:rPr lang="en-US" smtClean="0"/>
              <a:t>‹#›</a:t>
            </a:fld>
            <a:endParaRPr lang="en-US"/>
          </a:p>
        </p:txBody>
      </p:sp>
    </p:spTree>
    <p:extLst>
      <p:ext uri="{BB962C8B-B14F-4D97-AF65-F5344CB8AC3E}">
        <p14:creationId xmlns:p14="http://schemas.microsoft.com/office/powerpoint/2010/main" val="38906974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3F84EF5-14C5-46A9-916E-FC622FD3996E}" type="datetimeFigureOut">
              <a:rPr lang="en-US" smtClean="0"/>
              <a:t>3/6/19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647B41-5E12-4D87-9885-78B8FB2D87D5}" type="slidenum">
              <a:rPr lang="en-US" smtClean="0"/>
              <a:t>‹#›</a:t>
            </a:fld>
            <a:endParaRPr lang="en-US"/>
          </a:p>
        </p:txBody>
      </p:sp>
    </p:spTree>
    <p:extLst>
      <p:ext uri="{BB962C8B-B14F-4D97-AF65-F5344CB8AC3E}">
        <p14:creationId xmlns:p14="http://schemas.microsoft.com/office/powerpoint/2010/main" val="16587981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3F84EF5-14C5-46A9-916E-FC622FD3996E}" type="datetimeFigureOut">
              <a:rPr lang="en-US" smtClean="0"/>
              <a:t>3/6/19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647B41-5E12-4D87-9885-78B8FB2D87D5}" type="slidenum">
              <a:rPr lang="en-US" smtClean="0"/>
              <a:t>‹#›</a:t>
            </a:fld>
            <a:endParaRPr lang="en-US"/>
          </a:p>
        </p:txBody>
      </p:sp>
    </p:spTree>
    <p:extLst>
      <p:ext uri="{BB962C8B-B14F-4D97-AF65-F5344CB8AC3E}">
        <p14:creationId xmlns:p14="http://schemas.microsoft.com/office/powerpoint/2010/main" val="16272330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F84EF5-14C5-46A9-916E-FC622FD3996E}" type="datetimeFigureOut">
              <a:rPr lang="en-US" smtClean="0"/>
              <a:t>3/6/19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647B41-5E12-4D87-9885-78B8FB2D87D5}" type="slidenum">
              <a:rPr lang="en-US" smtClean="0"/>
              <a:t>‹#›</a:t>
            </a:fld>
            <a:endParaRPr lang="en-US"/>
          </a:p>
        </p:txBody>
      </p:sp>
    </p:spTree>
    <p:extLst>
      <p:ext uri="{BB962C8B-B14F-4D97-AF65-F5344CB8AC3E}">
        <p14:creationId xmlns:p14="http://schemas.microsoft.com/office/powerpoint/2010/main" val="2740971208"/>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8.xm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559626" y="91545"/>
            <a:ext cx="7120402" cy="770417"/>
          </a:xfrm>
        </p:spPr>
        <p:txBody>
          <a:bodyPr>
            <a:noAutofit/>
          </a:bodyPr>
          <a:lstStyle/>
          <a:p>
            <a:r>
              <a:rPr lang="en-US" sz="4000" b="1" dirty="0">
                <a:effectLst>
                  <a:outerShdw blurRad="38100" dist="38100" dir="2700000" algn="tl">
                    <a:srgbClr val="000000">
                      <a:alpha val="43137"/>
                    </a:srgbClr>
                  </a:outerShdw>
                </a:effectLst>
              </a:rPr>
              <a:t>ADVANCED STROKE LIFE SUPPORT </a:t>
            </a:r>
          </a:p>
        </p:txBody>
      </p:sp>
      <p:sp>
        <p:nvSpPr>
          <p:cNvPr id="6" name="Text Placeholder 5"/>
          <p:cNvSpPr>
            <a:spLocks noGrp="1"/>
          </p:cNvSpPr>
          <p:nvPr>
            <p:ph type="body" sz="half" idx="2"/>
          </p:nvPr>
        </p:nvSpPr>
        <p:spPr>
          <a:xfrm>
            <a:off x="4162097" y="1094731"/>
            <a:ext cx="8029903" cy="4743382"/>
          </a:xfrm>
        </p:spPr>
        <p:txBody>
          <a:bodyPr>
            <a:normAutofit fontScale="32500" lnSpcReduction="20000"/>
          </a:bodyPr>
          <a:lstStyle/>
          <a:p>
            <a:r>
              <a:rPr lang="en-US" sz="8600" dirty="0">
                <a:latin typeface="Arial Rounded MT Bold" panose="020F0704030504030204" pitchFamily="34" charset="0"/>
              </a:rPr>
              <a:t>When: Thursday Mar. 14, 2019</a:t>
            </a:r>
          </a:p>
          <a:p>
            <a:r>
              <a:rPr lang="en-US" sz="8600" dirty="0">
                <a:latin typeface="Arial Rounded MT Bold" panose="020F0704030504030204" pitchFamily="34" charset="0"/>
              </a:rPr>
              <a:t>Where: Hutchinson Regional Medical Center,    </a:t>
            </a:r>
          </a:p>
          <a:p>
            <a:r>
              <a:rPr lang="en-US" sz="8600" dirty="0">
                <a:latin typeface="Arial Rounded MT Bold" panose="020F0704030504030204" pitchFamily="34" charset="0"/>
              </a:rPr>
              <a:t>               Pavilion Gym</a:t>
            </a:r>
          </a:p>
          <a:p>
            <a:r>
              <a:rPr lang="en-US" sz="8600" dirty="0">
                <a:latin typeface="Arial Rounded MT Bold" panose="020F0704030504030204" pitchFamily="34" charset="0"/>
              </a:rPr>
              <a:t>Time: 0800-1730</a:t>
            </a:r>
          </a:p>
          <a:p>
            <a:endParaRPr lang="en-US" sz="5500" dirty="0">
              <a:latin typeface="Arial Rounded MT Bold" panose="020F0704030504030204" pitchFamily="34" charset="0"/>
            </a:endParaRPr>
          </a:p>
          <a:p>
            <a:r>
              <a:rPr lang="en-US" sz="5500" dirty="0">
                <a:latin typeface="Arial Rounded MT Bold" panose="020F0704030504030204" pitchFamily="34" charset="0"/>
              </a:rPr>
              <a:t>Fee:  $30.00 for employees. $75.00 for non-employees.  </a:t>
            </a:r>
          </a:p>
          <a:p>
            <a:r>
              <a:rPr lang="en-US" sz="5400" dirty="0">
                <a:latin typeface="Arial Rounded MT Bold" panose="020F0704030504030204" pitchFamily="34" charset="0"/>
              </a:rPr>
              <a:t>Class size &amp; seating is limited so early registration is encouraged.   Registration deadline is Mar. 11, 2019. </a:t>
            </a:r>
            <a:endParaRPr lang="en-US" sz="5500" dirty="0">
              <a:latin typeface="Arial Rounded MT Bold" panose="020F0704030504030204" pitchFamily="34" charset="0"/>
            </a:endParaRPr>
          </a:p>
          <a:p>
            <a:endParaRPr lang="en-US" sz="4300" b="1" dirty="0">
              <a:latin typeface="Arial Rounded MT Bold" panose="020F0704030504030204" pitchFamily="34" charset="0"/>
            </a:endParaRPr>
          </a:p>
          <a:p>
            <a:r>
              <a:rPr lang="en-US" sz="4300" b="1" dirty="0">
                <a:latin typeface="Arial Rounded MT Bold" panose="020F0704030504030204" pitchFamily="34" charset="0"/>
              </a:rPr>
              <a:t>About the course</a:t>
            </a:r>
            <a:r>
              <a:rPr lang="en-US" sz="4300" dirty="0">
                <a:latin typeface="Arial Rounded MT Bold" panose="020F0704030504030204" pitchFamily="34" charset="0"/>
              </a:rPr>
              <a:t>: 8-hour didactic and simulation-based learning on the recognition and management of the acute stroke patient. Includes the MEND exam, an easy to learn and use assessment tool that enhances communication between healthcare providers. The ASLS curriculum is utilized by EMS  providers and hospitals across the United States and other countries. </a:t>
            </a:r>
          </a:p>
          <a:p>
            <a:r>
              <a:rPr lang="en-US" sz="4300" b="1" dirty="0">
                <a:latin typeface="Arial Rounded MT Bold" panose="020F0704030504030204" pitchFamily="34" charset="0"/>
              </a:rPr>
              <a:t>About the CEUs</a:t>
            </a:r>
            <a:r>
              <a:rPr lang="en-US" sz="4300" dirty="0">
                <a:latin typeface="Arial Rounded MT Bold" panose="020F0704030504030204" pitchFamily="34" charset="0"/>
              </a:rPr>
              <a:t>: 8-hrs of CE credited will be awarded for successful completion of the full course. A posttest score of 72% is required for satisfactory course completion.</a:t>
            </a:r>
          </a:p>
          <a:p>
            <a:endParaRPr lang="en-US" sz="4300" dirty="0">
              <a:latin typeface="Arial Rounded MT Bold" panose="020F0704030504030204" pitchFamily="34" charset="0"/>
            </a:endParaRPr>
          </a:p>
        </p:txBody>
      </p:sp>
      <p:sp>
        <p:nvSpPr>
          <p:cNvPr id="8" name="TextBox 7"/>
          <p:cNvSpPr txBox="1"/>
          <p:nvPr/>
        </p:nvSpPr>
        <p:spPr>
          <a:xfrm>
            <a:off x="173421" y="5484861"/>
            <a:ext cx="11776842" cy="1384995"/>
          </a:xfrm>
          <a:prstGeom prst="rect">
            <a:avLst/>
          </a:prstGeom>
          <a:noFill/>
        </p:spPr>
        <p:txBody>
          <a:bodyPr wrap="square" rtlCol="0">
            <a:spAutoFit/>
          </a:bodyPr>
          <a:lstStyle/>
          <a:p>
            <a:pPr>
              <a:spcBef>
                <a:spcPct val="0"/>
              </a:spcBef>
            </a:pPr>
            <a:r>
              <a:rPr lang="en-US" altLang="en-US" sz="1200" dirty="0"/>
              <a:t>The Gordon Center for Research in Medical Education is accredited as a provider for continuing nursing education by the American Nurses Credentialing Center’s Commission on Accreditation.  </a:t>
            </a:r>
          </a:p>
          <a:p>
            <a:pPr>
              <a:spcBef>
                <a:spcPct val="0"/>
              </a:spcBef>
            </a:pPr>
            <a:r>
              <a:rPr lang="en-US" altLang="en-US" sz="1200" dirty="0"/>
              <a:t>The Gordon Center for Research in Medical Education is an CECBEMS approved provider of continuing education for EMTs and paramedics.</a:t>
            </a:r>
          </a:p>
          <a:p>
            <a:pPr>
              <a:spcBef>
                <a:spcPct val="0"/>
              </a:spcBef>
            </a:pPr>
            <a:r>
              <a:rPr lang="en-US" altLang="en-US" sz="1200" dirty="0"/>
              <a:t>Only a portion of the course fee represents revenue to the Univ. of Miami Gordon Center for Research in Medical Education, developer of the Advanced Stroke Life Support® curriculum. </a:t>
            </a:r>
          </a:p>
          <a:p>
            <a:pPr>
              <a:spcBef>
                <a:spcPct val="0"/>
              </a:spcBef>
            </a:pPr>
            <a:r>
              <a:rPr lang="en-US" sz="1200" dirty="0"/>
              <a:t>The Hutchinson Regional Medical Center-Hutchinson, CEU Evaluator has approved this program on behalf of the Kansas Respiratory Care Society, a chapter society of the AARC.  </a:t>
            </a:r>
            <a:r>
              <a:rPr lang="en-US" sz="1200" dirty="0" err="1"/>
              <a:t>Providership</a:t>
            </a:r>
            <a:r>
              <a:rPr lang="en-US" sz="1200" dirty="0"/>
              <a:t> # KRCS005</a:t>
            </a:r>
          </a:p>
          <a:p>
            <a:pPr>
              <a:spcBef>
                <a:spcPct val="0"/>
              </a:spcBef>
            </a:pPr>
            <a:endParaRPr lang="en-US" altLang="en-US" sz="1200" dirty="0"/>
          </a:p>
        </p:txBody>
      </p:sp>
      <p:pic>
        <p:nvPicPr>
          <p:cNvPr id="9" name="Picture 8"/>
          <p:cNvPicPr/>
          <p:nvPr/>
        </p:nvPicPr>
        <p:blipFill>
          <a:blip r:embed="rId2" cstate="print"/>
          <a:srcRect/>
          <a:stretch>
            <a:fillRect/>
          </a:stretch>
        </p:blipFill>
        <p:spPr bwMode="auto">
          <a:xfrm>
            <a:off x="451945" y="132187"/>
            <a:ext cx="1630680" cy="540068"/>
          </a:xfrm>
          <a:prstGeom prst="rect">
            <a:avLst/>
          </a:prstGeom>
          <a:noFill/>
          <a:ln w="9525">
            <a:noFill/>
            <a:miter lim="800000"/>
            <a:headEnd/>
            <a:tailEnd/>
          </a:ln>
        </p:spPr>
      </p:pic>
      <p:pic>
        <p:nvPicPr>
          <p:cNvPr id="10" name="Picture 9" descr="logo2.jpg"/>
          <p:cNvPicPr/>
          <p:nvPr/>
        </p:nvPicPr>
        <p:blipFill>
          <a:blip r:embed="rId3"/>
          <a:stretch>
            <a:fillRect/>
          </a:stretch>
        </p:blipFill>
        <p:spPr>
          <a:xfrm>
            <a:off x="9852660" y="281254"/>
            <a:ext cx="1630680" cy="391001"/>
          </a:xfrm>
          <a:prstGeom prst="rect">
            <a:avLst/>
          </a:prstGeom>
        </p:spPr>
      </p:pic>
      <p:pic>
        <p:nvPicPr>
          <p:cNvPr id="3" name="Content Placeholder 2"/>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48243" y="1232034"/>
            <a:ext cx="4063120" cy="4063120"/>
          </a:xfrm>
          <a:prstGeom prst="ellipse">
            <a:avLst/>
          </a:prstGeom>
          <a:ln w="63500" cap="rnd">
            <a:solidFill>
              <a:srgbClr val="333333"/>
            </a:solidFill>
          </a:ln>
          <a:effectLst>
            <a:outerShdw blurRad="381000" dist="292100" dir="5400000" sx="-80000" sy="-18000" rotWithShape="0">
              <a:schemeClr val="accent1">
                <a:lumMod val="40000"/>
                <a:lumOff val="60000"/>
                <a:alpha val="22000"/>
              </a:scheme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1861938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rot="16200000">
            <a:off x="-323193" y="922282"/>
            <a:ext cx="6637285" cy="4792718"/>
          </a:xfrm>
        </p:spPr>
        <p:txBody>
          <a:bodyPr>
            <a:normAutofit fontScale="25000" lnSpcReduction="20000"/>
          </a:bodyPr>
          <a:lstStyle/>
          <a:p>
            <a:pPr algn="ctr"/>
            <a:r>
              <a:rPr lang="en-US" sz="8000" b="1" dirty="0"/>
              <a:t>Advanced Stroke Life Support (ASLS ®)  </a:t>
            </a:r>
          </a:p>
          <a:p>
            <a:pPr algn="ctr"/>
            <a:r>
              <a:rPr lang="en-US" sz="8000" b="1" dirty="0"/>
              <a:t> REGISTRATION FORM</a:t>
            </a:r>
          </a:p>
          <a:p>
            <a:pPr algn="ctr"/>
            <a:r>
              <a:rPr lang="en-US" sz="8000" b="1" dirty="0"/>
              <a:t>Mar. 14, 2019</a:t>
            </a:r>
            <a:endParaRPr lang="en-US" sz="8000" dirty="0"/>
          </a:p>
          <a:p>
            <a:pPr algn="ctr"/>
            <a:r>
              <a:rPr lang="en-US" sz="8000" b="1" dirty="0"/>
              <a:t>Hutchinson Regional Medical Center</a:t>
            </a:r>
          </a:p>
          <a:p>
            <a:pPr algn="ctr"/>
            <a:endParaRPr lang="en-US" sz="8000" dirty="0"/>
          </a:p>
          <a:p>
            <a:r>
              <a:rPr lang="en-US" b="1" dirty="0"/>
              <a:t> </a:t>
            </a:r>
            <a:endParaRPr lang="en-US" sz="4800" dirty="0"/>
          </a:p>
          <a:p>
            <a:pPr marL="0" indent="0">
              <a:buNone/>
            </a:pPr>
            <a:r>
              <a:rPr lang="en-US" sz="5600" b="1" dirty="0"/>
              <a:t>Last Name (Please print)_______________________________ </a:t>
            </a:r>
          </a:p>
          <a:p>
            <a:pPr marL="0" indent="0">
              <a:buNone/>
            </a:pPr>
            <a:endParaRPr lang="en-US" sz="5600" b="1" dirty="0"/>
          </a:p>
          <a:p>
            <a:pPr marL="0" indent="0">
              <a:buNone/>
            </a:pPr>
            <a:r>
              <a:rPr lang="en-US" sz="5600" b="1" dirty="0"/>
              <a:t>First____________________________ MI_____</a:t>
            </a:r>
            <a:endParaRPr lang="en-US" sz="5600" dirty="0"/>
          </a:p>
          <a:p>
            <a:pPr marL="0" indent="0">
              <a:buNone/>
            </a:pPr>
            <a:r>
              <a:rPr lang="en-US" sz="5600" b="1" dirty="0"/>
              <a:t> </a:t>
            </a:r>
            <a:endParaRPr lang="en-US" sz="5600" dirty="0"/>
          </a:p>
          <a:p>
            <a:pPr marL="0" indent="0">
              <a:buNone/>
            </a:pPr>
            <a:r>
              <a:rPr lang="en-US" sz="5600" b="1" dirty="0"/>
              <a:t>Street___________________________________________________________________</a:t>
            </a:r>
            <a:endParaRPr lang="en-US" sz="5600" dirty="0"/>
          </a:p>
          <a:p>
            <a:endParaRPr lang="en-US" sz="5600" dirty="0"/>
          </a:p>
          <a:p>
            <a:pPr marL="0" indent="0">
              <a:buNone/>
            </a:pPr>
            <a:r>
              <a:rPr lang="en-US" sz="5600" b="1" dirty="0"/>
              <a:t>City_________________________________State_______________Zip______________</a:t>
            </a:r>
            <a:endParaRPr lang="en-US" sz="5600" dirty="0"/>
          </a:p>
          <a:p>
            <a:endParaRPr lang="en-US" sz="5600" dirty="0"/>
          </a:p>
          <a:p>
            <a:pPr marL="0" indent="0">
              <a:buNone/>
            </a:pPr>
            <a:r>
              <a:rPr lang="en-US" sz="5600" b="1" dirty="0" err="1"/>
              <a:t>Phone:_____________________________Cell</a:t>
            </a:r>
            <a:r>
              <a:rPr lang="en-US" sz="5600" b="1" dirty="0"/>
              <a:t> __________________________________</a:t>
            </a:r>
            <a:endParaRPr lang="en-US" sz="5600" dirty="0"/>
          </a:p>
          <a:p>
            <a:pPr marL="0" indent="0">
              <a:buNone/>
            </a:pPr>
            <a:r>
              <a:rPr lang="en-US" sz="5600" b="1" dirty="0"/>
              <a:t>E-mail address_______________________________________________________________</a:t>
            </a:r>
            <a:endParaRPr lang="en-US" sz="5600" dirty="0"/>
          </a:p>
          <a:p>
            <a:endParaRPr lang="en-US" sz="5600" dirty="0"/>
          </a:p>
          <a:p>
            <a:pPr marL="0" indent="0">
              <a:buNone/>
            </a:pPr>
            <a:r>
              <a:rPr lang="en-US" sz="5600" b="1" dirty="0"/>
              <a:t>Institution_______________________________________________________________</a:t>
            </a:r>
            <a:endParaRPr lang="en-US" sz="5600" dirty="0"/>
          </a:p>
          <a:p>
            <a:pPr marL="0" indent="0">
              <a:buNone/>
            </a:pPr>
            <a:endParaRPr lang="en-US" sz="5600" dirty="0"/>
          </a:p>
          <a:p>
            <a:pPr marL="0" indent="0">
              <a:buNone/>
            </a:pPr>
            <a:r>
              <a:rPr lang="en-US" sz="5600" b="1" dirty="0"/>
              <a:t>Credit Card Holder Name_____________________________________   </a:t>
            </a:r>
            <a:r>
              <a:rPr lang="en-US" sz="5600" b="1" dirty="0">
                <a:sym typeface="Wingdings" panose="05000000000000000000" pitchFamily="2" charset="2"/>
              </a:rPr>
              <a:t></a:t>
            </a:r>
            <a:r>
              <a:rPr lang="en-US" sz="5600" b="1" dirty="0"/>
              <a:t> VISA    </a:t>
            </a:r>
            <a:r>
              <a:rPr lang="en-US" sz="5600" b="1" dirty="0">
                <a:sym typeface="Wingdings" panose="05000000000000000000" pitchFamily="2" charset="2"/>
              </a:rPr>
              <a:t></a:t>
            </a:r>
            <a:r>
              <a:rPr lang="en-US" sz="5600" b="1" dirty="0"/>
              <a:t> MC</a:t>
            </a:r>
            <a:endParaRPr lang="en-US" sz="5600" dirty="0"/>
          </a:p>
          <a:p>
            <a:pPr marL="0" indent="0">
              <a:buNone/>
            </a:pPr>
            <a:r>
              <a:rPr lang="en-US" sz="5600" b="1" dirty="0"/>
              <a:t> </a:t>
            </a:r>
            <a:endParaRPr lang="en-US" sz="5600" dirty="0"/>
          </a:p>
          <a:p>
            <a:pPr marL="0" indent="0">
              <a:buNone/>
            </a:pPr>
            <a:r>
              <a:rPr lang="en-US" sz="5600" b="1" dirty="0"/>
              <a:t>Card number_________________________________________  </a:t>
            </a:r>
            <a:r>
              <a:rPr lang="en-US" sz="5600" b="1" dirty="0" err="1"/>
              <a:t>Exp</a:t>
            </a:r>
            <a:r>
              <a:rPr lang="en-US" sz="5600" b="1" dirty="0"/>
              <a:t> Date____________</a:t>
            </a:r>
            <a:endParaRPr lang="en-US" sz="5600" dirty="0"/>
          </a:p>
          <a:p>
            <a:pPr marL="0" indent="0">
              <a:buNone/>
            </a:pPr>
            <a:r>
              <a:rPr lang="en-US" sz="5600" b="1" dirty="0"/>
              <a:t> </a:t>
            </a:r>
            <a:endParaRPr lang="en-US" sz="5600" dirty="0"/>
          </a:p>
          <a:p>
            <a:pPr marL="0" indent="0">
              <a:buNone/>
            </a:pPr>
            <a:r>
              <a:rPr lang="en-US" sz="5600" b="1" dirty="0"/>
              <a:t>Security code___________ </a:t>
            </a:r>
            <a:endParaRPr lang="en-US" sz="5600" dirty="0"/>
          </a:p>
          <a:p>
            <a:pPr marL="0" indent="0">
              <a:buNone/>
            </a:pPr>
            <a:r>
              <a:rPr lang="en-US" sz="5600" b="1" dirty="0"/>
              <a:t>Card Holder Address &amp; Zip ________________________________________________________________________</a:t>
            </a:r>
            <a:endParaRPr lang="en-US" sz="5600" dirty="0"/>
          </a:p>
          <a:p>
            <a:pPr marL="0" indent="0">
              <a:buNone/>
            </a:pPr>
            <a:r>
              <a:rPr lang="en-US" sz="5600" b="1" dirty="0"/>
              <a:t> </a:t>
            </a:r>
            <a:endParaRPr lang="en-US" sz="5600" dirty="0"/>
          </a:p>
          <a:p>
            <a:pPr marL="0" indent="0">
              <a:buNone/>
            </a:pPr>
            <a:r>
              <a:rPr lang="en-US" sz="5600" b="1" dirty="0"/>
              <a:t>Make check or money order payable to:  Hutchinson Regional Medical Center</a:t>
            </a:r>
            <a:endParaRPr lang="en-US" sz="5600" dirty="0"/>
          </a:p>
          <a:p>
            <a:pPr marL="0" indent="0">
              <a:buNone/>
            </a:pPr>
            <a:r>
              <a:rPr lang="en-US" sz="5600" b="1" dirty="0"/>
              <a:t> Payroll Deduct for HRMC employees is available in the Education Dept.</a:t>
            </a:r>
          </a:p>
          <a:p>
            <a:pPr marL="0" indent="0">
              <a:buNone/>
            </a:pPr>
            <a:endParaRPr lang="en-US" sz="5600" dirty="0"/>
          </a:p>
          <a:p>
            <a:pPr marL="0" indent="0">
              <a:buNone/>
            </a:pPr>
            <a:r>
              <a:rPr lang="en-US" sz="5600" b="1" dirty="0"/>
              <a:t>Address to:  Hutchinson Regional Medical Center</a:t>
            </a:r>
            <a:endParaRPr lang="en-US" sz="5600" dirty="0"/>
          </a:p>
          <a:p>
            <a:pPr marL="0" indent="0">
              <a:buNone/>
            </a:pPr>
            <a:r>
              <a:rPr lang="en-US" sz="5600" b="1" dirty="0"/>
              <a:t>	           Education Dept.</a:t>
            </a:r>
            <a:endParaRPr lang="en-US" sz="5600" dirty="0"/>
          </a:p>
          <a:p>
            <a:pPr marL="0" indent="0">
              <a:buNone/>
            </a:pPr>
            <a:r>
              <a:rPr lang="en-US" sz="5600" b="1" dirty="0"/>
              <a:t>	           1701 E. 23</a:t>
            </a:r>
            <a:r>
              <a:rPr lang="en-US" sz="5600" b="1" baseline="30000" dirty="0"/>
              <a:t>rd</a:t>
            </a:r>
            <a:endParaRPr lang="en-US" sz="5600" dirty="0"/>
          </a:p>
          <a:p>
            <a:pPr marL="0" indent="0">
              <a:buNone/>
            </a:pPr>
            <a:r>
              <a:rPr lang="en-US" sz="5600" b="1" dirty="0"/>
              <a:t>	          Hutchinson, Kansas 67502</a:t>
            </a:r>
            <a:endParaRPr lang="en-US" sz="5600" dirty="0"/>
          </a:p>
          <a:p>
            <a:pPr marL="0" indent="0">
              <a:buNone/>
            </a:pPr>
            <a:r>
              <a:rPr lang="en-US" sz="5600" b="1" dirty="0"/>
              <a:t> </a:t>
            </a:r>
            <a:endParaRPr lang="en-US" sz="5600" dirty="0"/>
          </a:p>
          <a:p>
            <a:pPr marL="0" indent="0">
              <a:buNone/>
            </a:pPr>
            <a:r>
              <a:rPr lang="en-US" sz="5600" b="1" dirty="0"/>
              <a:t>Or fax to:  620-513-3813</a:t>
            </a:r>
            <a:endParaRPr lang="en-US" sz="5600" dirty="0"/>
          </a:p>
          <a:p>
            <a:pPr marL="0" indent="0">
              <a:buNone/>
            </a:pPr>
            <a:r>
              <a:rPr lang="en-US" sz="5600" b="1" dirty="0"/>
              <a:t>Form must be postmarked by Mar. 11, 2019</a:t>
            </a:r>
            <a:endParaRPr lang="en-US" sz="5600" dirty="0"/>
          </a:p>
          <a:p>
            <a:pPr marL="0" indent="0">
              <a:buNone/>
            </a:pPr>
            <a:endParaRPr lang="en-US" sz="5600" dirty="0"/>
          </a:p>
          <a:p>
            <a:endParaRPr lang="en-US" sz="5600" dirty="0"/>
          </a:p>
          <a:p>
            <a:pPr marL="0" indent="0">
              <a:buNone/>
            </a:pPr>
            <a:r>
              <a:rPr lang="en-US" sz="5600" dirty="0"/>
              <a:t> </a:t>
            </a:r>
          </a:p>
          <a:p>
            <a:endParaRPr lang="en-US" sz="4800" dirty="0"/>
          </a:p>
          <a:p>
            <a:endParaRPr lang="en-US" sz="4800" dirty="0"/>
          </a:p>
          <a:p>
            <a:endParaRPr lang="en-US" sz="4800" dirty="0"/>
          </a:p>
        </p:txBody>
      </p:sp>
    </p:spTree>
    <p:extLst>
      <p:ext uri="{BB962C8B-B14F-4D97-AF65-F5344CB8AC3E}">
        <p14:creationId xmlns:p14="http://schemas.microsoft.com/office/powerpoint/2010/main" val="413995308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272</TotalTime>
  <Words>279</Words>
  <Application>Microsoft Macintosh PowerPoint</Application>
  <PresentationFormat>Widescreen</PresentationFormat>
  <Paragraphs>55</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Arial Rounded MT Bold</vt:lpstr>
      <vt:lpstr>Calibri</vt:lpstr>
      <vt:lpstr>Calibri Light</vt:lpstr>
      <vt:lpstr>Office Theme</vt:lpstr>
      <vt:lpstr>ADVANCED STROKE LIFE SUPPORT </vt:lpstr>
      <vt:lpstr>PowerPoint Presentation</vt:lpstr>
    </vt:vector>
  </TitlesOfParts>
  <Company>Hutchinson Regional Medical Center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ADVANCED STROKE LIFE SUPPORT</dc:title>
  <dc:creator>Barbara J. Starks</dc:creator>
  <cp:lastModifiedBy>James Bloom</cp:lastModifiedBy>
  <cp:revision>29</cp:revision>
  <cp:lastPrinted>2018-02-20T17:25:00Z</cp:lastPrinted>
  <dcterms:created xsi:type="dcterms:W3CDTF">2017-11-03T16:28:02Z</dcterms:created>
  <dcterms:modified xsi:type="dcterms:W3CDTF">2019-03-06T15:12:56Z</dcterms:modified>
</cp:coreProperties>
</file>