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19"/>
  </p:notesMasterIdLst>
  <p:handoutMasterIdLst>
    <p:handoutMasterId r:id="rId20"/>
  </p:handoutMasterIdLst>
  <p:sldIdLst>
    <p:sldId id="314" r:id="rId2"/>
    <p:sldId id="316" r:id="rId3"/>
    <p:sldId id="315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2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6" autoAdjust="0"/>
    <p:restoredTop sz="90280" autoAdjust="0"/>
  </p:normalViewPr>
  <p:slideViewPr>
    <p:cSldViewPr snapToGrid="0" snapToObjects="1">
      <p:cViewPr varScale="1">
        <p:scale>
          <a:sx n="61" d="100"/>
          <a:sy n="61" d="100"/>
        </p:scale>
        <p:origin x="16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9ADC8-6E00-41C4-9EA3-29ECC68954A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4A458-F046-41EF-AC22-DE98C829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69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89933-2C7E-0C4F-BAA7-5678BB86AE8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5B3FD-E88A-6044-9D37-A41209E34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2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8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8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0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4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2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5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2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9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6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8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E5402-C905-ED4F-95C5-DBF0F479FAB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26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Update from education </a:t>
            </a:r>
            <a:br>
              <a:rPr lang="en-US" altLang="en-US" dirty="0"/>
            </a:br>
            <a:r>
              <a:rPr lang="en-US" altLang="en-US" dirty="0"/>
              <a:t>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Train the trainer—content reviewed from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967335"/>
            <a:ext cx="8229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dirty="0"/>
              <a:t>Stroke From Arterial Dissection</a:t>
            </a:r>
          </a:p>
          <a:p>
            <a:br>
              <a:rPr lang="en-US" altLang="en-US" sz="3600" dirty="0"/>
            </a:br>
            <a:r>
              <a:rPr lang="en-US" altLang="en-US" sz="3600" dirty="0"/>
              <a:t>“First Tuesdays” Lecture Series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20" y="67600"/>
            <a:ext cx="79629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908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085D-FBFE-42B2-9281-52D856C26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IV </a:t>
            </a:r>
            <a:r>
              <a:rPr lang="en-US" dirty="0" err="1"/>
              <a:t>tPA</a:t>
            </a:r>
            <a:r>
              <a:rPr lang="en-US" dirty="0"/>
              <a:t> safe for dissection?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A2432-22FA-4514-914A-6C7CF0B16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Meta-analysis of 180 patients with cervical artery dissection (carotid or vertebral) who received intravenous or intra-arterial thrombolysis:</a:t>
            </a:r>
          </a:p>
          <a:p>
            <a:r>
              <a:rPr lang="en-US" dirty="0" err="1"/>
              <a:t>sICH</a:t>
            </a:r>
            <a:r>
              <a:rPr lang="en-US" dirty="0"/>
              <a:t> rate was 3.1%, overall mortality was 8.1%, rate of excellent outcome with 3 month </a:t>
            </a:r>
            <a:r>
              <a:rPr lang="en-US" dirty="0" err="1"/>
              <a:t>mRS</a:t>
            </a:r>
            <a:r>
              <a:rPr lang="en-US" dirty="0"/>
              <a:t> 0-1 was 41%</a:t>
            </a:r>
          </a:p>
          <a:p>
            <a:r>
              <a:rPr lang="en-US" dirty="0"/>
              <a:t>Compared with age/stroke-severity matched patients with stroke from all causes, safety data for thrombolysis in dissection is similar as thrombolysis in all cases. 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A11D64-1326-49D5-9CCC-85A52F0FD26F}"/>
              </a:ext>
            </a:extLst>
          </p:cNvPr>
          <p:cNvSpPr txBox="1"/>
          <p:nvPr/>
        </p:nvSpPr>
        <p:spPr>
          <a:xfrm>
            <a:off x="557561" y="6159616"/>
            <a:ext cx="3624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Zinstock</a:t>
            </a:r>
            <a:r>
              <a:rPr lang="en-US" dirty="0"/>
              <a:t> et al, </a:t>
            </a:r>
            <a:r>
              <a:rPr lang="en-US" i="1" dirty="0"/>
              <a:t>Stroke </a:t>
            </a:r>
            <a:r>
              <a:rPr lang="en-US" dirty="0"/>
              <a:t>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9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9E4C1-A60B-4406-91B2-97FDC22D5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Acute mechanical thrombectomy for dissection?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C31E2-C8F2-42BD-9EE0-514814476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Patients in the Merci device registry: 10 patients with arterial dissection out of 980 </a:t>
            </a:r>
          </a:p>
          <a:p>
            <a:pPr lvl="1"/>
            <a:r>
              <a:rPr lang="en-US" dirty="0"/>
              <a:t>6 out of 10 had successful recanalization (denoted by at least 50% recanalization or better). 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sICH</a:t>
            </a:r>
            <a:r>
              <a:rPr lang="en-US" dirty="0"/>
              <a:t> or periprocedural stroke occurred.</a:t>
            </a:r>
          </a:p>
          <a:p>
            <a:pPr lvl="1"/>
            <a:r>
              <a:rPr lang="en-US" dirty="0"/>
              <a:t>8 out of 10 had favorable functional outcome (</a:t>
            </a:r>
            <a:r>
              <a:rPr lang="en-US" dirty="0" err="1"/>
              <a:t>mRS</a:t>
            </a:r>
            <a:r>
              <a:rPr lang="en-US" dirty="0"/>
              <a:t> 0-2) at 90 days. 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A8BAA-EF34-4DC0-8F29-79662EA3D06B}"/>
              </a:ext>
            </a:extLst>
          </p:cNvPr>
          <p:cNvSpPr txBox="1"/>
          <p:nvPr/>
        </p:nvSpPr>
        <p:spPr>
          <a:xfrm>
            <a:off x="970156" y="6233532"/>
            <a:ext cx="4438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Fields et al, </a:t>
            </a:r>
            <a:r>
              <a:rPr lang="en-US" i="1" dirty="0" err="1"/>
              <a:t>Interv</a:t>
            </a:r>
            <a:r>
              <a:rPr lang="en-US" i="1" dirty="0"/>
              <a:t> </a:t>
            </a:r>
            <a:r>
              <a:rPr lang="en-US" i="1" dirty="0" err="1"/>
              <a:t>Neurorad</a:t>
            </a:r>
            <a:r>
              <a:rPr lang="en-US" i="1" dirty="0"/>
              <a:t> </a:t>
            </a:r>
            <a:r>
              <a:rPr lang="en-US" dirty="0"/>
              <a:t>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96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F3B88-142D-4A99-A4EB-ABFCD6F1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 term prevention: antiplatelet vs anticoagulation?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1699D-C72C-457C-91A3-D5F74BCC8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Patients with carotid or vertebral dissection were randomized to antiplatelet vs. anticoagulation.</a:t>
            </a:r>
          </a:p>
          <a:p>
            <a:r>
              <a:rPr lang="en-US" dirty="0"/>
              <a:t>Results: 3 patients in antiplatelet group had recurrent stroke vs. 1 patient in anticoagulation group had recurrent stroke + 1 patient with anticoagulation had major bleeding. </a:t>
            </a:r>
          </a:p>
          <a:p>
            <a:r>
              <a:rPr lang="en-US" dirty="0"/>
              <a:t>No statistically significant difference between groups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DA2FD3-E4AE-4515-BA4A-07562CAAD55A}"/>
              </a:ext>
            </a:extLst>
          </p:cNvPr>
          <p:cNvSpPr txBox="1"/>
          <p:nvPr/>
        </p:nvSpPr>
        <p:spPr>
          <a:xfrm>
            <a:off x="457200" y="6271890"/>
            <a:ext cx="6690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CADISS trial investigators, </a:t>
            </a:r>
            <a:r>
              <a:rPr lang="en-US" i="1" dirty="0"/>
              <a:t>Lancet </a:t>
            </a:r>
            <a:r>
              <a:rPr lang="en-US" i="1" dirty="0" err="1"/>
              <a:t>Neurol</a:t>
            </a:r>
            <a:r>
              <a:rPr lang="en-US" i="1" dirty="0"/>
              <a:t> </a:t>
            </a:r>
            <a:r>
              <a:rPr lang="en-US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818269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A8CD3-258F-423F-835B-83D6EEF85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to choose?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3404D-45E0-4034-B936-1BC2DC9D7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 do show trends favoring anticoagulation to prevent recurrent stroke, but not statistically significant.</a:t>
            </a:r>
          </a:p>
          <a:p>
            <a:r>
              <a:rPr lang="en-US" dirty="0"/>
              <a:t>No major studies comparing single vs dual antiplatelet</a:t>
            </a:r>
          </a:p>
          <a:p>
            <a:r>
              <a:rPr lang="en-US" dirty="0"/>
              <a:t>Based on provider preference</a:t>
            </a:r>
          </a:p>
          <a:p>
            <a:r>
              <a:rPr lang="en-US" dirty="0"/>
              <a:t>Situation which would favor anticoagulation: free-floating thrombus</a:t>
            </a:r>
          </a:p>
        </p:txBody>
      </p:sp>
    </p:spTree>
    <p:extLst>
      <p:ext uri="{BB962C8B-B14F-4D97-AF65-F5344CB8AC3E}">
        <p14:creationId xmlns:p14="http://schemas.microsoft.com/office/powerpoint/2010/main" val="3854480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03AC5-6073-42CB-A6F5-4284CC31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of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3608A-34F8-4977-92D7-D3935FC81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3-6 months in absence of underlying condition</a:t>
            </a:r>
          </a:p>
          <a:p>
            <a:r>
              <a:rPr lang="en-US" dirty="0"/>
              <a:t>No clear guidelines to stop treatment - signs of healing dissection on imaging can be used as guide</a:t>
            </a:r>
          </a:p>
        </p:txBody>
      </p:sp>
    </p:spTree>
    <p:extLst>
      <p:ext uri="{BB962C8B-B14F-4D97-AF65-F5344CB8AC3E}">
        <p14:creationId xmlns:p14="http://schemas.microsoft.com/office/powerpoint/2010/main" val="4150687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3F6F-15ED-4DD6-83E8-2D6B10BD2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Endovascular stenting for dissection?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9A69-66DF-4B1A-BFF0-14C1F812A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Involves stenting the dissected portion of the artery</a:t>
            </a:r>
          </a:p>
          <a:p>
            <a:r>
              <a:rPr lang="en-US" dirty="0"/>
              <a:t>May be useful in cases where drug therapy fails or with expanding dissection lesion</a:t>
            </a:r>
          </a:p>
          <a:p>
            <a:r>
              <a:rPr lang="en-US" dirty="0"/>
              <a:t>One study showed that recurrent neurological events post stenting was low at 1.4%.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BF014C-A755-45BA-87BF-0274AE180F2C}"/>
              </a:ext>
            </a:extLst>
          </p:cNvPr>
          <p:cNvSpPr txBox="1"/>
          <p:nvPr/>
        </p:nvSpPr>
        <p:spPr>
          <a:xfrm>
            <a:off x="457200" y="6308725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Pham et al, </a:t>
            </a:r>
            <a:r>
              <a:rPr lang="en-US" i="1" dirty="0"/>
              <a:t>Neurosurgery </a:t>
            </a:r>
            <a:r>
              <a:rPr lang="en-US" dirty="0"/>
              <a:t>2011 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09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78F6-CB69-4F47-9B80-18F3EB43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D6A76-02B5-46CC-A40E-D16F00ADE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Recognize carotid dissection! Can present only as head/neck pain post trauma without any neurological deficits; low threshold for CTA.</a:t>
            </a:r>
          </a:p>
          <a:p>
            <a:r>
              <a:rPr lang="en-US" dirty="0"/>
              <a:t>If stroke-like symptoms, can consider </a:t>
            </a:r>
            <a:r>
              <a:rPr lang="en-US" dirty="0" err="1"/>
              <a:t>tPA</a:t>
            </a:r>
            <a:r>
              <a:rPr lang="en-US" dirty="0"/>
              <a:t> and acute endovascular intervention.</a:t>
            </a:r>
          </a:p>
          <a:p>
            <a:r>
              <a:rPr lang="en-US" dirty="0"/>
              <a:t>Long term treatment is usually with either antiplatelet or anticoagulation for 3-6 months. </a:t>
            </a:r>
          </a:p>
        </p:txBody>
      </p:sp>
    </p:spTree>
    <p:extLst>
      <p:ext uri="{BB962C8B-B14F-4D97-AF65-F5344CB8AC3E}">
        <p14:creationId xmlns:p14="http://schemas.microsoft.com/office/powerpoint/2010/main" val="2999927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for help anytime!</a:t>
            </a:r>
          </a:p>
          <a:p>
            <a:r>
              <a:rPr lang="en-US" dirty="0"/>
              <a:t>KU BAT phone: 913-588-3727</a:t>
            </a:r>
          </a:p>
          <a:p>
            <a:r>
              <a:rPr lang="en-US" dirty="0"/>
              <a:t>http://www.kissnetwork.us/</a:t>
            </a:r>
          </a:p>
          <a:p>
            <a:r>
              <a:rPr lang="en-US" dirty="0"/>
              <a:t>sslavin2@kumc.edu</a:t>
            </a:r>
          </a:p>
        </p:txBody>
      </p:sp>
    </p:spTree>
    <p:extLst>
      <p:ext uri="{BB962C8B-B14F-4D97-AF65-F5344CB8AC3E}">
        <p14:creationId xmlns:p14="http://schemas.microsoft.com/office/powerpoint/2010/main" val="295784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6680" y="274638"/>
            <a:ext cx="9052560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Introduction and Goal of “First Tuesdays”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65960"/>
            <a:ext cx="8839200" cy="4114800"/>
          </a:xfrm>
        </p:spPr>
        <p:txBody>
          <a:bodyPr/>
          <a:lstStyle/>
          <a:p>
            <a:pPr eaLnBrk="1" hangingPunct="1"/>
            <a:r>
              <a:rPr lang="en-US" altLang="en-US" sz="2800" dirty="0" err="1"/>
              <a:t>Sabreena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Slavin</a:t>
            </a:r>
            <a:r>
              <a:rPr lang="en-US" altLang="en-US" sz="2800" dirty="0"/>
              <a:t> MD – Vascular Neurologist and </a:t>
            </a:r>
            <a:r>
              <a:rPr lang="en-US" altLang="en-US" sz="2800" dirty="0" err="1"/>
              <a:t>Neurohospitalist</a:t>
            </a:r>
            <a:r>
              <a:rPr lang="en-US" altLang="en-US" sz="2800" dirty="0"/>
              <a:t> at KU School of Medicine</a:t>
            </a:r>
          </a:p>
          <a:p>
            <a:pPr eaLnBrk="1" hangingPunct="1"/>
            <a:r>
              <a:rPr lang="en-US" altLang="en-US" sz="2800" dirty="0"/>
              <a:t>Craig Bloom RN, BSN, MBA – Senior Clinical Specialist </a:t>
            </a:r>
            <a:r>
              <a:rPr lang="en-US" altLang="en-US" sz="2800" dirty="0" err="1"/>
              <a:t>Lytics</a:t>
            </a:r>
            <a:r>
              <a:rPr lang="en-US" altLang="en-US" sz="2800" dirty="0"/>
              <a:t>, Genentech, Inc. </a:t>
            </a:r>
          </a:p>
          <a:p>
            <a:pPr eaLnBrk="1" hangingPunct="1"/>
            <a:r>
              <a:rPr lang="en-US" altLang="en-US" sz="2800" dirty="0"/>
              <a:t>Didactic lecture series as part of the Kansas Initiative for Stroke Survival </a:t>
            </a:r>
          </a:p>
          <a:p>
            <a:pPr eaLnBrk="1" hangingPunct="1"/>
            <a:r>
              <a:rPr lang="en-US" altLang="en-US" sz="2800" dirty="0"/>
              <a:t>Updates in Practice and FAQ’s on Acute Stroke Care</a:t>
            </a:r>
          </a:p>
          <a:p>
            <a:pPr eaLnBrk="1" hangingPunct="1"/>
            <a:r>
              <a:rPr lang="en-US" altLang="en-US" sz="2800" dirty="0"/>
              <a:t>20 minute didactic, 10 minutes for questions/discussion. </a:t>
            </a:r>
          </a:p>
          <a:p>
            <a:pPr marL="457200" lvl="1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993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of Acute Stroke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6855"/>
          </a:xfrm>
        </p:spPr>
        <p:txBody>
          <a:bodyPr>
            <a:normAutofit/>
          </a:bodyPr>
          <a:lstStyle/>
          <a:p>
            <a:r>
              <a:rPr lang="en-US" dirty="0"/>
              <a:t>IV </a:t>
            </a:r>
            <a:r>
              <a:rPr lang="en-US" dirty="0" err="1"/>
              <a:t>alteplase</a:t>
            </a:r>
            <a:r>
              <a:rPr lang="en-US" dirty="0"/>
              <a:t> (</a:t>
            </a:r>
            <a:r>
              <a:rPr lang="en-US" dirty="0" err="1"/>
              <a:t>tPA</a:t>
            </a:r>
            <a:r>
              <a:rPr lang="en-US" dirty="0"/>
              <a:t>) for all patients who have </a:t>
            </a:r>
            <a:r>
              <a:rPr lang="en-US" b="1" dirty="0"/>
              <a:t>disabling symptoms </a:t>
            </a:r>
            <a:r>
              <a:rPr lang="en-US" dirty="0"/>
              <a:t>of acute stroke</a:t>
            </a:r>
          </a:p>
          <a:p>
            <a:r>
              <a:rPr lang="en-US" dirty="0"/>
              <a:t>Mechanical thrombectomy: </a:t>
            </a:r>
            <a:r>
              <a:rPr lang="en-US" b="1" dirty="0"/>
              <a:t>only for large vessel occlusions (LVO). </a:t>
            </a:r>
            <a:r>
              <a:rPr lang="en-US" dirty="0"/>
              <a:t>Only hospitals with capabilities (</a:t>
            </a:r>
            <a:r>
              <a:rPr lang="en-US" dirty="0" err="1"/>
              <a:t>eg</a:t>
            </a:r>
            <a:r>
              <a:rPr lang="en-US" dirty="0"/>
              <a:t>: comprehensive stroke center) can perform thrombectomy.</a:t>
            </a:r>
          </a:p>
          <a:p>
            <a:pPr lvl="1"/>
            <a:r>
              <a:rPr lang="en-US" dirty="0"/>
              <a:t>A higher NIHSS (10 or more) can be indicative of a large vessel occlusion. </a:t>
            </a:r>
          </a:p>
          <a:p>
            <a:pPr lvl="1"/>
            <a:r>
              <a:rPr lang="en-US" dirty="0"/>
              <a:t>Diagnosed with CTA head/neck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648C41-25F2-417D-ADF2-1A2984914DB0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9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E269-858E-48BB-9331-D8ECAE0F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Cervical artery dissection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21552-0EC7-49CB-B5E1-E15350925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involve cervical portion of internal carotid artery or vertebral artery</a:t>
            </a:r>
          </a:p>
          <a:p>
            <a:r>
              <a:rPr lang="en-US" dirty="0"/>
              <a:t>Represents about 1/5 of stroke causes in patients younger than 45</a:t>
            </a:r>
          </a:p>
          <a:p>
            <a:r>
              <a:rPr lang="en-US" dirty="0"/>
              <a:t>Clinical symptoms</a:t>
            </a:r>
          </a:p>
          <a:p>
            <a:pPr lvl="1"/>
            <a:r>
              <a:rPr lang="en-US" dirty="0"/>
              <a:t>head/neck/facial pain</a:t>
            </a:r>
          </a:p>
          <a:p>
            <a:pPr lvl="1"/>
            <a:r>
              <a:rPr lang="en-US" dirty="0"/>
              <a:t>cerebral and/or retinal symptoms</a:t>
            </a:r>
          </a:p>
          <a:p>
            <a:pPr lvl="1"/>
            <a:r>
              <a:rPr lang="en-US" dirty="0"/>
              <a:t>Horner's syndrome (less common)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4F3ED1-AE35-41DB-8498-03916CEBF635}"/>
              </a:ext>
            </a:extLst>
          </p:cNvPr>
          <p:cNvSpPr txBox="1"/>
          <p:nvPr/>
        </p:nvSpPr>
        <p:spPr>
          <a:xfrm>
            <a:off x="780585" y="6126163"/>
            <a:ext cx="3947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Peng et al, </a:t>
            </a:r>
            <a:r>
              <a:rPr lang="en-US" i="1" dirty="0"/>
              <a:t>Biomed Res </a:t>
            </a:r>
            <a:r>
              <a:rPr lang="en-US" i="1" dirty="0" err="1"/>
              <a:t>Int</a:t>
            </a:r>
            <a:r>
              <a:rPr lang="en-US" i="1" dirty="0"/>
              <a:t> </a:t>
            </a:r>
            <a:r>
              <a:rPr lang="en-US" dirty="0"/>
              <a:t>2017 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8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85A15-27D4-4DA5-97D5-F055FF07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Horner’s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8EC60-3527-4CB7-B710-956F02A19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horner's syndrome">
            <a:extLst>
              <a:ext uri="{FF2B5EF4-FFF2-40B4-BE49-F238E27FC236}">
                <a16:creationId xmlns:a16="http://schemas.microsoft.com/office/drawing/2014/main" id="{DE13A228-B52D-49A3-9CE5-8CD2C5672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205" y="1701916"/>
            <a:ext cx="5898996" cy="442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26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2E2C-A7C9-41E2-BA56-1B0651B60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 of dissection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45E8F-D475-4C45-9C6F-92D687372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Trauma - about half are traumatic</a:t>
            </a:r>
          </a:p>
          <a:p>
            <a:pPr lvl="1"/>
            <a:r>
              <a:rPr lang="en-US" dirty="0"/>
              <a:t>neck manipulation</a:t>
            </a:r>
          </a:p>
          <a:p>
            <a:pPr lvl="1"/>
            <a:r>
              <a:rPr lang="en-US" dirty="0"/>
              <a:t>coughing/retching</a:t>
            </a:r>
          </a:p>
          <a:p>
            <a:r>
              <a:rPr lang="en-US" dirty="0"/>
              <a:t>Connective tissue disorders: </a:t>
            </a:r>
            <a:r>
              <a:rPr lang="en-US" dirty="0" err="1"/>
              <a:t>Marfan</a:t>
            </a:r>
            <a:r>
              <a:rPr lang="en-US" dirty="0"/>
              <a:t> syndrome, Ehlers-Danlos IV, fibromuscular dysplasia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99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4BC8-F26A-4039-9F3E-12FBFD3FC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CA0B7-336F-496E-82DC-118E883D4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ica dissection">
            <a:extLst>
              <a:ext uri="{FF2B5EF4-FFF2-40B4-BE49-F238E27FC236}">
                <a16:creationId xmlns:a16="http://schemas.microsoft.com/office/drawing/2014/main" id="{A69CA2C0-FE3F-4270-9454-1492EC18C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590" y="404176"/>
            <a:ext cx="5664819" cy="594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95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1544C-8633-4467-B0FF-53BD9E4F0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BC7AB-6926-4D2D-9E5B-5C44E0EBE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https://prod-images.static.radiopaedia.org/images/26716/2489e73cefc544399f04f31486d670_big_gallery.jpg">
            <a:extLst>
              <a:ext uri="{FF2B5EF4-FFF2-40B4-BE49-F238E27FC236}">
                <a16:creationId xmlns:a16="http://schemas.microsoft.com/office/drawing/2014/main" id="{7655EFB8-04F7-4F8B-BBE0-D579A6DD1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654" y="655793"/>
            <a:ext cx="5246648" cy="524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2CD196-732C-44B2-A03F-AEC53EC40DE6}"/>
              </a:ext>
            </a:extLst>
          </p:cNvPr>
          <p:cNvSpPr txBox="1"/>
          <p:nvPr/>
        </p:nvSpPr>
        <p:spPr>
          <a:xfrm>
            <a:off x="791737" y="6308725"/>
            <a:ext cx="4650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Nautiyal</a:t>
            </a:r>
            <a:r>
              <a:rPr lang="en-US" dirty="0"/>
              <a:t> et al, </a:t>
            </a:r>
            <a:r>
              <a:rPr lang="en-US" i="1" dirty="0" err="1"/>
              <a:t>PLoS</a:t>
            </a:r>
            <a:r>
              <a:rPr lang="en-US" i="1" dirty="0"/>
              <a:t> Med </a:t>
            </a:r>
            <a:r>
              <a:rPr lang="en-US" dirty="0"/>
              <a:t>2005</a:t>
            </a:r>
          </a:p>
        </p:txBody>
      </p:sp>
    </p:spTree>
    <p:extLst>
      <p:ext uri="{BB962C8B-B14F-4D97-AF65-F5344CB8AC3E}">
        <p14:creationId xmlns:p14="http://schemas.microsoft.com/office/powerpoint/2010/main" val="60791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7031-1577-4099-9417-FDAF109B9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3116B-467A-4BE2-966B-EE92E1AE7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treatment safety with </a:t>
            </a:r>
            <a:r>
              <a:rPr lang="en-US" dirty="0" err="1"/>
              <a:t>tPA</a:t>
            </a:r>
            <a:r>
              <a:rPr lang="en-US" dirty="0"/>
              <a:t>?</a:t>
            </a:r>
          </a:p>
          <a:p>
            <a:r>
              <a:rPr lang="en-US" dirty="0"/>
              <a:t>Anticoagulation vs. antiplatelet</a:t>
            </a:r>
          </a:p>
          <a:p>
            <a:r>
              <a:rPr lang="en-US" dirty="0"/>
              <a:t>What is the timeline of treatment?</a:t>
            </a:r>
          </a:p>
        </p:txBody>
      </p:sp>
    </p:spTree>
    <p:extLst>
      <p:ext uri="{BB962C8B-B14F-4D97-AF65-F5344CB8AC3E}">
        <p14:creationId xmlns:p14="http://schemas.microsoft.com/office/powerpoint/2010/main" val="98884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2382</TotalTime>
  <Words>557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Update from education  committee</vt:lpstr>
      <vt:lpstr>Introduction and Goal of “First Tuesdays” </vt:lpstr>
      <vt:lpstr>Review of Acute Stroke Interventions</vt:lpstr>
      <vt:lpstr>Cervical artery dissection</vt:lpstr>
      <vt:lpstr>Horner’s syndrome</vt:lpstr>
      <vt:lpstr>Risk factor of dissection</vt:lpstr>
      <vt:lpstr>PowerPoint Presentation</vt:lpstr>
      <vt:lpstr>PowerPoint Presentation</vt:lpstr>
      <vt:lpstr>Treatment</vt:lpstr>
      <vt:lpstr>Is IV tPA safe for dissection?</vt:lpstr>
      <vt:lpstr>Acute mechanical thrombectomy for dissection?</vt:lpstr>
      <vt:lpstr>Long term prevention: antiplatelet vs anticoagulation?</vt:lpstr>
      <vt:lpstr>Which to choose?</vt:lpstr>
      <vt:lpstr>Duration of treatment</vt:lpstr>
      <vt:lpstr>Endovascular stenting for dissection?</vt:lpstr>
      <vt:lpstr>Bottom Line</vt:lpstr>
      <vt:lpstr>Questions?</vt:lpstr>
    </vt:vector>
  </TitlesOfParts>
  <Company>Medical College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Kansas Initiative for Stroke Survival Case Review</dc:title>
  <dc:creator>Michael Abraham</dc:creator>
  <cp:lastModifiedBy>Sabreena Slavin</cp:lastModifiedBy>
  <cp:revision>152</cp:revision>
  <cp:lastPrinted>2015-07-22T17:04:25Z</cp:lastPrinted>
  <dcterms:created xsi:type="dcterms:W3CDTF">2015-07-22T05:29:19Z</dcterms:created>
  <dcterms:modified xsi:type="dcterms:W3CDTF">2019-04-02T03:40:49Z</dcterms:modified>
</cp:coreProperties>
</file>