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17"/>
  </p:notesMasterIdLst>
  <p:handoutMasterIdLst>
    <p:handoutMasterId r:id="rId18"/>
  </p:handoutMasterIdLst>
  <p:sldIdLst>
    <p:sldId id="314" r:id="rId2"/>
    <p:sldId id="316" r:id="rId3"/>
    <p:sldId id="315" r:id="rId4"/>
    <p:sldId id="339" r:id="rId5"/>
    <p:sldId id="340" r:id="rId6"/>
    <p:sldId id="341" r:id="rId7"/>
    <p:sldId id="342" r:id="rId8"/>
    <p:sldId id="344" r:id="rId9"/>
    <p:sldId id="345" r:id="rId10"/>
    <p:sldId id="347" r:id="rId11"/>
    <p:sldId id="348" r:id="rId12"/>
    <p:sldId id="346" r:id="rId13"/>
    <p:sldId id="343" r:id="rId14"/>
    <p:sldId id="349" r:id="rId15"/>
    <p:sldId id="32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6" autoAdjust="0"/>
    <p:restoredTop sz="90280" autoAdjust="0"/>
  </p:normalViewPr>
  <p:slideViewPr>
    <p:cSldViewPr snapToGrid="0" snapToObjects="1">
      <p:cViewPr varScale="1">
        <p:scale>
          <a:sx n="61" d="100"/>
          <a:sy n="61" d="100"/>
        </p:scale>
        <p:origin x="16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9ADC8-6E00-41C4-9EA3-29ECC68954A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A458-F046-41EF-AC22-DE98C829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89933-2C7E-0C4F-BAA7-5678BB86AE8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5B3FD-E88A-6044-9D37-A41209E34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2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8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8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2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5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2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6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E5402-C905-ED4F-95C5-DBF0F479FAB9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26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Update from education </a:t>
            </a:r>
            <a:br>
              <a:rPr lang="en-US" altLang="en-US" dirty="0"/>
            </a:br>
            <a:r>
              <a:rPr lang="en-US" altLang="en-US" dirty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Train the trainer—content reviewed from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967335"/>
            <a:ext cx="8229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dirty="0"/>
              <a:t>Transient Ischemic Attack</a:t>
            </a:r>
          </a:p>
          <a:p>
            <a:br>
              <a:rPr lang="en-US" altLang="en-US" sz="3600" dirty="0"/>
            </a:br>
            <a:r>
              <a:rPr lang="en-US" altLang="en-US" sz="3600" dirty="0"/>
              <a:t>“First Tuesdays” Lecture Series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0" y="67600"/>
            <a:ext cx="79629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908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B834-B997-422F-8B9E-F5D713D2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ABCD3-I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01D49-A072-4549-9683-3F3978609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Score of 1-3: 1% 90 day stroke risk</a:t>
            </a:r>
          </a:p>
          <a:p>
            <a:r>
              <a:rPr lang="en-US" dirty="0"/>
              <a:t>Score of 4-7: 2% 90 day stroke risk</a:t>
            </a:r>
          </a:p>
          <a:p>
            <a:r>
              <a:rPr lang="en-US" dirty="0"/>
              <a:t>Score of 8-13: 8% 90 day stroke risk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222175-9F4C-4276-9FF1-E5C1E8F6EC52}"/>
              </a:ext>
            </a:extLst>
          </p:cNvPr>
          <p:cNvSpPr txBox="1"/>
          <p:nvPr/>
        </p:nvSpPr>
        <p:spPr>
          <a:xfrm>
            <a:off x="357352" y="6253655"/>
            <a:ext cx="3710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Merwick</a:t>
            </a:r>
            <a:r>
              <a:rPr lang="en-US" dirty="0"/>
              <a:t> et al, </a:t>
            </a:r>
            <a:r>
              <a:rPr lang="en-US" i="1" dirty="0"/>
              <a:t>Lancet </a:t>
            </a:r>
            <a:r>
              <a:rPr lang="en-US" dirty="0"/>
              <a:t>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5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251C-CFE1-4C82-AE6D-1DDDC302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scoring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00EEB-F3FF-498C-846A-913F89A4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significant proportion of patients classified into “low-risk” will still have recurrent strokes</a:t>
            </a:r>
          </a:p>
          <a:p>
            <a:r>
              <a:rPr lang="en-US" dirty="0"/>
              <a:t>Does not take into account other medical issues such as new-onset atrial fibrillation, hypercoagulability, etc.</a:t>
            </a:r>
          </a:p>
          <a:p>
            <a:r>
              <a:rPr lang="en-US" dirty="0"/>
              <a:t>Conversely, does not take into account potential stroke mimics</a:t>
            </a:r>
          </a:p>
        </p:txBody>
      </p:sp>
    </p:spTree>
    <p:extLst>
      <p:ext uri="{BB962C8B-B14F-4D97-AF65-F5344CB8AC3E}">
        <p14:creationId xmlns:p14="http://schemas.microsoft.com/office/powerpoint/2010/main" val="3452530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415B-F422-4B1C-93C7-CD38B2D0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TIA workup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26CF2-80FF-469A-97EE-4110F26AB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Ambulatory setting favors cost-effectiveness</a:t>
            </a:r>
          </a:p>
          <a:p>
            <a:r>
              <a:rPr lang="en-US" dirty="0"/>
              <a:t>In-hospital setting favors expediency of care, patient safety, better outcomes</a:t>
            </a:r>
          </a:p>
          <a:p>
            <a:r>
              <a:rPr lang="en-US" dirty="0"/>
              <a:t>Other options are 24-hour hospital observation and expediated appointments in a specialized “TIA-clinic”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70540-5049-4AC0-9839-B80F7C5F7638}"/>
              </a:ext>
            </a:extLst>
          </p:cNvPr>
          <p:cNvSpPr txBox="1"/>
          <p:nvPr/>
        </p:nvSpPr>
        <p:spPr>
          <a:xfrm>
            <a:off x="594235" y="6308725"/>
            <a:ext cx="370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Gomez et al, </a:t>
            </a:r>
            <a:r>
              <a:rPr lang="en-US" i="1" dirty="0"/>
              <a:t>F1000Research </a:t>
            </a:r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52046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B388-5AF2-4D83-96E5-18EA35ECC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Workup for 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95EB-D1B8-460A-ABB6-7DE3F8E08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57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CT brain without contrast and MRI brain without contrast</a:t>
            </a:r>
          </a:p>
          <a:p>
            <a:r>
              <a:rPr lang="en-US" dirty="0"/>
              <a:t>Non-invasive vessel imaging: ideally CTA head and neck and MRI head and neck</a:t>
            </a:r>
          </a:p>
          <a:p>
            <a:r>
              <a:rPr lang="en-US" dirty="0"/>
              <a:t>Telemetry while in ED and hospital</a:t>
            </a:r>
          </a:p>
          <a:p>
            <a:r>
              <a:rPr lang="en-US" dirty="0"/>
              <a:t>Lab workup: lipid panel and HbA1c</a:t>
            </a:r>
          </a:p>
          <a:p>
            <a:r>
              <a:rPr lang="en-US" dirty="0"/>
              <a:t>Transthoracic echocardiogram – </a:t>
            </a:r>
            <a:r>
              <a:rPr lang="en-US" i="1" dirty="0"/>
              <a:t>may consider as </a:t>
            </a:r>
            <a:r>
              <a:rPr lang="en-US" i="1" dirty="0" err="1"/>
              <a:t>outpt</a:t>
            </a:r>
            <a:r>
              <a:rPr lang="en-US" i="1" dirty="0"/>
              <a:t> if low risk and rapid follow-up available</a:t>
            </a:r>
          </a:p>
          <a:p>
            <a:r>
              <a:rPr lang="en-US" dirty="0"/>
              <a:t>24 hour observation – </a:t>
            </a:r>
            <a:r>
              <a:rPr lang="en-US" i="1" dirty="0"/>
              <a:t>may consider truncating if low risk and rapid follow-up available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79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C49A-59E6-4BB3-8C9A-718613F9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C413-CCAA-426B-B9D5-C8021C5C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3662"/>
          </a:xfrm>
        </p:spPr>
        <p:txBody>
          <a:bodyPr>
            <a:normAutofit/>
          </a:bodyPr>
          <a:lstStyle/>
          <a:p>
            <a:r>
              <a:rPr lang="en-US" dirty="0"/>
              <a:t>TIA’s are now defined as any transient stroke-like symptoms without evidence of stroke on brain imaging</a:t>
            </a:r>
          </a:p>
          <a:p>
            <a:r>
              <a:rPr lang="en-US" dirty="0"/>
              <a:t>Scoring systems including MRI and vessel imaging can help to stratify risk</a:t>
            </a:r>
          </a:p>
          <a:p>
            <a:r>
              <a:rPr lang="en-US" dirty="0"/>
              <a:t>Majority of patients should have all their workup completed before discharge. May </a:t>
            </a:r>
            <a:r>
              <a:rPr lang="en-US" i="1" dirty="0"/>
              <a:t>consider</a:t>
            </a:r>
            <a:r>
              <a:rPr lang="en-US" dirty="0"/>
              <a:t> completing expediated </a:t>
            </a:r>
            <a:r>
              <a:rPr lang="en-US" dirty="0" err="1"/>
              <a:t>outpt</a:t>
            </a:r>
            <a:r>
              <a:rPr lang="en-US" dirty="0"/>
              <a:t> workup and follow-up for low-risk patients.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9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for help anytime!</a:t>
            </a:r>
          </a:p>
          <a:p>
            <a:r>
              <a:rPr lang="en-US" dirty="0"/>
              <a:t>KU BAT phone: 913-588-3727</a:t>
            </a:r>
          </a:p>
          <a:p>
            <a:r>
              <a:rPr lang="en-US" dirty="0"/>
              <a:t>http://www.kissnetwork.us/</a:t>
            </a:r>
          </a:p>
          <a:p>
            <a:r>
              <a:rPr lang="en-US" dirty="0"/>
              <a:t>sslavin2@kumc.edu</a:t>
            </a:r>
          </a:p>
        </p:txBody>
      </p:sp>
    </p:spTree>
    <p:extLst>
      <p:ext uri="{BB962C8B-B14F-4D97-AF65-F5344CB8AC3E}">
        <p14:creationId xmlns:p14="http://schemas.microsoft.com/office/powerpoint/2010/main" val="295784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6680" y="274638"/>
            <a:ext cx="905256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Introduction and Goal of “First Tuesdays”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6596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sz="2800" dirty="0" err="1"/>
              <a:t>Sabreena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Slavin</a:t>
            </a:r>
            <a:r>
              <a:rPr lang="en-US" altLang="en-US" sz="2800" dirty="0"/>
              <a:t> MD – Vascular Neurologist and </a:t>
            </a:r>
            <a:r>
              <a:rPr lang="en-US" altLang="en-US" sz="2800" dirty="0" err="1"/>
              <a:t>Neurohospitalist</a:t>
            </a:r>
            <a:r>
              <a:rPr lang="en-US" altLang="en-US" sz="2800" dirty="0"/>
              <a:t> at KU School of Medicine</a:t>
            </a:r>
          </a:p>
          <a:p>
            <a:pPr eaLnBrk="1" hangingPunct="1"/>
            <a:r>
              <a:rPr lang="en-US" altLang="en-US" sz="2800" dirty="0"/>
              <a:t>Craig Bloom RN, BSN, MBA – Senior Clinical Specialist </a:t>
            </a:r>
            <a:r>
              <a:rPr lang="en-US" altLang="en-US" sz="2800" dirty="0" err="1"/>
              <a:t>Lytics</a:t>
            </a:r>
            <a:r>
              <a:rPr lang="en-US" altLang="en-US" sz="2800" dirty="0"/>
              <a:t>, Genentech, Inc. </a:t>
            </a:r>
          </a:p>
          <a:p>
            <a:pPr eaLnBrk="1" hangingPunct="1"/>
            <a:r>
              <a:rPr lang="en-US" altLang="en-US" sz="2800" dirty="0"/>
              <a:t>Didactic lecture series as part of the Kansas Initiative for Stroke Survival </a:t>
            </a:r>
          </a:p>
          <a:p>
            <a:pPr eaLnBrk="1" hangingPunct="1"/>
            <a:r>
              <a:rPr lang="en-US" altLang="en-US" sz="2800" dirty="0"/>
              <a:t>Updates in Practice and FAQ’s on Acute Stroke Care</a:t>
            </a:r>
          </a:p>
          <a:p>
            <a:pPr eaLnBrk="1" hangingPunct="1"/>
            <a:r>
              <a:rPr lang="en-US" altLang="en-US" sz="2800" dirty="0"/>
              <a:t>20 minute didactic, 10 minutes for questions/discussion. 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993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Acute Stroke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6855"/>
          </a:xfrm>
        </p:spPr>
        <p:txBody>
          <a:bodyPr>
            <a:normAutofit/>
          </a:bodyPr>
          <a:lstStyle/>
          <a:p>
            <a:r>
              <a:rPr lang="en-US" dirty="0"/>
              <a:t>IV </a:t>
            </a:r>
            <a:r>
              <a:rPr lang="en-US" dirty="0" err="1"/>
              <a:t>alteplase</a:t>
            </a:r>
            <a:r>
              <a:rPr lang="en-US" dirty="0"/>
              <a:t> (</a:t>
            </a:r>
            <a:r>
              <a:rPr lang="en-US" dirty="0" err="1"/>
              <a:t>tPA</a:t>
            </a:r>
            <a:r>
              <a:rPr lang="en-US" dirty="0"/>
              <a:t>) for all patients who have </a:t>
            </a:r>
            <a:r>
              <a:rPr lang="en-US" b="1" dirty="0"/>
              <a:t>disabling symptoms </a:t>
            </a:r>
            <a:r>
              <a:rPr lang="en-US" dirty="0"/>
              <a:t>of acute stroke</a:t>
            </a:r>
          </a:p>
          <a:p>
            <a:r>
              <a:rPr lang="en-US" dirty="0"/>
              <a:t>Mechanical thrombectomy: </a:t>
            </a:r>
            <a:r>
              <a:rPr lang="en-US" b="1" dirty="0"/>
              <a:t>only for large vessel occlusions (LVO). </a:t>
            </a:r>
            <a:r>
              <a:rPr lang="en-US" dirty="0"/>
              <a:t>Only hospitals with capabilities (</a:t>
            </a:r>
            <a:r>
              <a:rPr lang="en-US" dirty="0" err="1"/>
              <a:t>eg</a:t>
            </a:r>
            <a:r>
              <a:rPr lang="en-US" dirty="0"/>
              <a:t>: comprehensive stroke center) can perform thrombectomy.</a:t>
            </a:r>
          </a:p>
          <a:p>
            <a:pPr lvl="1"/>
            <a:r>
              <a:rPr lang="en-US" dirty="0"/>
              <a:t>A higher NIHSS (10 or more) can be indicative of a large vessel occlusion. </a:t>
            </a:r>
          </a:p>
          <a:p>
            <a:pPr lvl="1"/>
            <a:r>
              <a:rPr lang="en-US" dirty="0"/>
              <a:t>Diagnosed with CTA head/neck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648C41-25F2-417D-ADF2-1A2984914DB0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9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2641-6233-4CA5-862C-B876BEEC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7D17-4A0B-42D7-8C10-64D0E45C9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definition: Neurological symptoms attributable to ischemia that last less than 24 hours in duration. </a:t>
            </a:r>
          </a:p>
          <a:p>
            <a:r>
              <a:rPr lang="en-US" dirty="0"/>
              <a:t>Newer definition: Neurological symptoms attributable ischemia </a:t>
            </a:r>
            <a:r>
              <a:rPr lang="en-US" b="1" dirty="0"/>
              <a:t>without evidence of ischemia in imaging or pathology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8BADD7-E8E8-4403-A7F6-16C6A5325FC6}"/>
              </a:ext>
            </a:extLst>
          </p:cNvPr>
          <p:cNvSpPr txBox="1"/>
          <p:nvPr/>
        </p:nvSpPr>
        <p:spPr>
          <a:xfrm>
            <a:off x="714703" y="6222124"/>
            <a:ext cx="5297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Sacco et al, </a:t>
            </a:r>
            <a:r>
              <a:rPr lang="en-US" i="1" dirty="0"/>
              <a:t>Stroke </a:t>
            </a:r>
            <a:r>
              <a:rPr lang="en-US" u="sng" dirty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3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FBB8-5AF9-45FA-8307-2C5CD147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0E75-15F4-4885-9AAB-5BF25EDC6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n external file that holds a picture, illustration, etc.&#10;Object name is f1000research-6-13381-g0000.jpg">
            <a:extLst>
              <a:ext uri="{FF2B5EF4-FFF2-40B4-BE49-F238E27FC236}">
                <a16:creationId xmlns:a16="http://schemas.microsoft.com/office/drawing/2014/main" id="{95BB99DF-8BC2-4BF3-81CA-1504BDA81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35" y="731837"/>
            <a:ext cx="7955529" cy="496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21AB39-175D-4B5B-8E1A-32882FE29A5F}"/>
              </a:ext>
            </a:extLst>
          </p:cNvPr>
          <p:cNvSpPr txBox="1"/>
          <p:nvPr/>
        </p:nvSpPr>
        <p:spPr>
          <a:xfrm>
            <a:off x="594235" y="6308725"/>
            <a:ext cx="370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Gomez et al, </a:t>
            </a:r>
            <a:r>
              <a:rPr lang="en-US" i="1" dirty="0"/>
              <a:t>F1000Research </a:t>
            </a:r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41399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50D4A-716C-47ED-B414-7665AD5F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Stroke risk after 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EA75D-5932-424D-9F71-D1C9AC1D5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Patients with either a mild stroke (NIHSS of 3 or less) or a TIA have a risk of recurrent stroke of 18% in the first 90 days. </a:t>
            </a:r>
          </a:p>
          <a:p>
            <a:r>
              <a:rPr lang="en-US" dirty="0"/>
              <a:t>Can classify further based on ABCD2 scoring system.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42567E-2510-49BB-BD6A-5CE9505255F8}"/>
              </a:ext>
            </a:extLst>
          </p:cNvPr>
          <p:cNvSpPr txBox="1"/>
          <p:nvPr/>
        </p:nvSpPr>
        <p:spPr>
          <a:xfrm>
            <a:off x="735724" y="6337738"/>
            <a:ext cx="415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Coull</a:t>
            </a:r>
            <a:r>
              <a:rPr lang="en-US" dirty="0"/>
              <a:t> et al, </a:t>
            </a:r>
            <a:r>
              <a:rPr lang="en-US" i="1" dirty="0"/>
              <a:t>BMJ </a:t>
            </a:r>
            <a:r>
              <a:rPr lang="en-US" dirty="0"/>
              <a:t>2004</a:t>
            </a:r>
          </a:p>
        </p:txBody>
      </p:sp>
    </p:spTree>
    <p:extLst>
      <p:ext uri="{BB962C8B-B14F-4D97-AF65-F5344CB8AC3E}">
        <p14:creationId xmlns:p14="http://schemas.microsoft.com/office/powerpoint/2010/main" val="40033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5A7C-E483-4C34-8CB9-80AC6B2E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ABCD2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FA59A-2124-4A1C-B4CB-1BBC2B714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Age ≥ 60 = 1 point</a:t>
            </a:r>
          </a:p>
          <a:p>
            <a:r>
              <a:rPr lang="en-US" dirty="0"/>
              <a:t>Blood pressure  ≥ 140 systolic OR  ≥ 90 diastolic = 1 point</a:t>
            </a:r>
          </a:p>
          <a:p>
            <a:r>
              <a:rPr lang="en-US" dirty="0"/>
              <a:t>Clinical symptoms	</a:t>
            </a:r>
          </a:p>
          <a:p>
            <a:pPr lvl="1"/>
            <a:r>
              <a:rPr lang="en-US" dirty="0"/>
              <a:t>Unilateral weakness = 2 points</a:t>
            </a:r>
          </a:p>
          <a:p>
            <a:pPr lvl="1"/>
            <a:r>
              <a:rPr lang="en-US" dirty="0"/>
              <a:t>Speech disturbance = 1 point</a:t>
            </a:r>
          </a:p>
          <a:p>
            <a:r>
              <a:rPr lang="en-US" dirty="0"/>
              <a:t>Diabetes = 1 point</a:t>
            </a:r>
          </a:p>
          <a:p>
            <a:r>
              <a:rPr lang="en-US" dirty="0"/>
              <a:t>Duration</a:t>
            </a:r>
          </a:p>
          <a:p>
            <a:pPr lvl="1"/>
            <a:r>
              <a:rPr lang="en-US" dirty="0"/>
              <a:t>Lasting  ≥ 60 minutes = 2 points</a:t>
            </a:r>
          </a:p>
          <a:p>
            <a:pPr lvl="1"/>
            <a:r>
              <a:rPr lang="en-US" dirty="0"/>
              <a:t>Lasting 10-59 minutes = 1 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DF63EA-0524-496A-A531-C900BD63066D}"/>
              </a:ext>
            </a:extLst>
          </p:cNvPr>
          <p:cNvSpPr txBox="1"/>
          <p:nvPr/>
        </p:nvSpPr>
        <p:spPr>
          <a:xfrm>
            <a:off x="599090" y="6358759"/>
            <a:ext cx="482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Johnston et al, </a:t>
            </a:r>
            <a:r>
              <a:rPr lang="en-US" i="1" dirty="0"/>
              <a:t>Lancet </a:t>
            </a:r>
            <a:r>
              <a:rPr lang="en-US" dirty="0"/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230139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E8BFA-70B9-40C8-98DE-6E705555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of ABCD2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8CF3A-74A2-4ED1-B217-53F038387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risk: 6-7 = 8.1% 2 day risk and 17.8% 90 day risk</a:t>
            </a:r>
          </a:p>
          <a:p>
            <a:r>
              <a:rPr lang="en-US" dirty="0"/>
              <a:t>Moderate risk: 4-5 = 4.1% 2 day risk and 9.8% 90 day risk</a:t>
            </a:r>
          </a:p>
          <a:p>
            <a:r>
              <a:rPr lang="en-US" dirty="0"/>
              <a:t>Low risk: 0-3: 1% 2 day risk and 3.1% 90 day risk</a:t>
            </a:r>
          </a:p>
        </p:txBody>
      </p:sp>
    </p:spTree>
    <p:extLst>
      <p:ext uri="{BB962C8B-B14F-4D97-AF65-F5344CB8AC3E}">
        <p14:creationId xmlns:p14="http://schemas.microsoft.com/office/powerpoint/2010/main" val="218405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7532-51FD-4CBF-A90A-79169CB84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Newer improvements to ABCD2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9E845-D580-4B84-8B3E-C0FF573B7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ABCD3-I scoring:</a:t>
            </a:r>
          </a:p>
          <a:p>
            <a:r>
              <a:rPr lang="en-US" dirty="0"/>
              <a:t>Dual TIA’s (a preceding TIA within 7 days of current TIA) = 2 points</a:t>
            </a:r>
          </a:p>
          <a:p>
            <a:r>
              <a:rPr lang="en-US" dirty="0"/>
              <a:t>Carotid imaging with  ≥ 50% stenosis on carotid artery responsible for symptoms = 2 points</a:t>
            </a:r>
          </a:p>
          <a:p>
            <a:r>
              <a:rPr lang="en-US" dirty="0"/>
              <a:t>MRI imaging showing a DWI-positive lesion = 2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49DE0-D2B0-44C1-A1AA-1C5F2B560855}"/>
              </a:ext>
            </a:extLst>
          </p:cNvPr>
          <p:cNvSpPr txBox="1"/>
          <p:nvPr/>
        </p:nvSpPr>
        <p:spPr>
          <a:xfrm>
            <a:off x="704193" y="6390290"/>
            <a:ext cx="4424855" cy="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Merwick</a:t>
            </a:r>
            <a:r>
              <a:rPr lang="en-US" dirty="0"/>
              <a:t> et al, </a:t>
            </a:r>
            <a:r>
              <a:rPr lang="en-US" i="1" dirty="0"/>
              <a:t>Lancet </a:t>
            </a:r>
            <a:r>
              <a:rPr lang="en-US" dirty="0"/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val="192742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2431</TotalTime>
  <Words>655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Update from education  committee</vt:lpstr>
      <vt:lpstr>Introduction and Goal of “First Tuesdays” </vt:lpstr>
      <vt:lpstr>Review of Acute Stroke Interventions</vt:lpstr>
      <vt:lpstr>Definition of TIA</vt:lpstr>
      <vt:lpstr>PowerPoint Presentation</vt:lpstr>
      <vt:lpstr>Stroke risk after TIA</vt:lpstr>
      <vt:lpstr>ABCD2</vt:lpstr>
      <vt:lpstr>Scoring of ABCD2</vt:lpstr>
      <vt:lpstr>Newer improvements to ABCD2 scoring</vt:lpstr>
      <vt:lpstr>ABCD3-I scoring</vt:lpstr>
      <vt:lpstr>Limitations of scoring systems</vt:lpstr>
      <vt:lpstr>Location of TIA workup</vt:lpstr>
      <vt:lpstr>Workup for TIA</vt:lpstr>
      <vt:lpstr>Bottom Line</vt:lpstr>
      <vt:lpstr>Questions?</vt:lpstr>
    </vt:vector>
  </TitlesOfParts>
  <Company>Medical College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Kansas Initiative for Stroke Survival Case Review</dc:title>
  <dc:creator>Michael Abraham</dc:creator>
  <cp:lastModifiedBy>Sabreena Slavin</cp:lastModifiedBy>
  <cp:revision>155</cp:revision>
  <cp:lastPrinted>2015-07-22T17:04:25Z</cp:lastPrinted>
  <dcterms:created xsi:type="dcterms:W3CDTF">2015-07-22T05:29:19Z</dcterms:created>
  <dcterms:modified xsi:type="dcterms:W3CDTF">2019-05-03T20:00:36Z</dcterms:modified>
</cp:coreProperties>
</file>