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7" r:id="rId2"/>
    <p:sldId id="301" r:id="rId3"/>
    <p:sldId id="302" r:id="rId4"/>
    <p:sldId id="266" r:id="rId5"/>
    <p:sldId id="282" r:id="rId6"/>
    <p:sldId id="298" r:id="rId7"/>
    <p:sldId id="286" r:id="rId8"/>
    <p:sldId id="273" r:id="rId9"/>
    <p:sldId id="303" r:id="rId10"/>
    <p:sldId id="309" r:id="rId11"/>
    <p:sldId id="293" r:id="rId12"/>
    <p:sldId id="308" r:id="rId13"/>
    <p:sldId id="272" r:id="rId14"/>
    <p:sldId id="304" r:id="rId15"/>
    <p:sldId id="310" r:id="rId16"/>
    <p:sldId id="305" r:id="rId17"/>
    <p:sldId id="289" r:id="rId18"/>
    <p:sldId id="306" r:id="rId19"/>
    <p:sldId id="3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2719" autoAdjust="0"/>
  </p:normalViewPr>
  <p:slideViewPr>
    <p:cSldViewPr snapToGrid="0" showGuides="1">
      <p:cViewPr varScale="1">
        <p:scale>
          <a:sx n="78" d="100"/>
          <a:sy n="78" d="100"/>
        </p:scale>
        <p:origin x="1614" y="84"/>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3C1E14-6AFF-45D8-8B9A-1B38C53927B9}" type="doc">
      <dgm:prSet loTypeId="urn:microsoft.com/office/officeart/2005/8/layout/arrow5" loCatId="relationship" qsTypeId="urn:microsoft.com/office/officeart/2005/8/quickstyle/simple2" qsCatId="simple" csTypeId="urn:microsoft.com/office/officeart/2005/8/colors/accent3_2" csCatId="accent3" phldr="1"/>
      <dgm:spPr/>
      <dgm:t>
        <a:bodyPr/>
        <a:lstStyle/>
        <a:p>
          <a:endParaRPr lang="en-US"/>
        </a:p>
      </dgm:t>
    </dgm:pt>
    <dgm:pt modelId="{7580365B-4C0D-4556-BF10-E6C2D3864511}">
      <dgm:prSet custT="1"/>
      <dgm:spPr/>
      <dgm:t>
        <a:bodyPr/>
        <a:lstStyle/>
        <a:p>
          <a:r>
            <a:rPr lang="en-US" sz="900" dirty="0"/>
            <a:t>Skilled Interprofessional Communication</a:t>
          </a:r>
        </a:p>
      </dgm:t>
    </dgm:pt>
    <dgm:pt modelId="{CF75CC4F-95A7-4E74-A0DD-D93473AA1967}" type="parTrans" cxnId="{5B838FC6-2AB0-482E-BE9C-9D38EDBBF179}">
      <dgm:prSet/>
      <dgm:spPr/>
      <dgm:t>
        <a:bodyPr/>
        <a:lstStyle/>
        <a:p>
          <a:endParaRPr lang="en-US"/>
        </a:p>
      </dgm:t>
    </dgm:pt>
    <dgm:pt modelId="{25F54EA0-F464-4D95-ABC6-210C6BA3BCDA}" type="sibTrans" cxnId="{5B838FC6-2AB0-482E-BE9C-9D38EDBBF179}">
      <dgm:prSet/>
      <dgm:spPr/>
      <dgm:t>
        <a:bodyPr/>
        <a:lstStyle/>
        <a:p>
          <a:endParaRPr lang="en-US"/>
        </a:p>
      </dgm:t>
    </dgm:pt>
    <dgm:pt modelId="{76711D4D-E62E-4DEB-B225-3CDB28228CF7}">
      <dgm:prSet custT="1"/>
      <dgm:spPr/>
      <dgm:t>
        <a:bodyPr/>
        <a:lstStyle/>
        <a:p>
          <a:r>
            <a:rPr lang="en-US" sz="1200" dirty="0"/>
            <a:t>True Collaboration</a:t>
          </a:r>
        </a:p>
      </dgm:t>
    </dgm:pt>
    <dgm:pt modelId="{695FDAF5-36A0-496A-A903-F83FFB8BB75A}" type="parTrans" cxnId="{8C0AB9D2-BE89-4085-A8C6-C70B79920016}">
      <dgm:prSet/>
      <dgm:spPr/>
      <dgm:t>
        <a:bodyPr/>
        <a:lstStyle/>
        <a:p>
          <a:endParaRPr lang="en-US"/>
        </a:p>
      </dgm:t>
    </dgm:pt>
    <dgm:pt modelId="{98ED3137-88FD-4216-8B0E-C1D5B807DA66}" type="sibTrans" cxnId="{8C0AB9D2-BE89-4085-A8C6-C70B79920016}">
      <dgm:prSet/>
      <dgm:spPr/>
      <dgm:t>
        <a:bodyPr/>
        <a:lstStyle/>
        <a:p>
          <a:endParaRPr lang="en-US"/>
        </a:p>
      </dgm:t>
    </dgm:pt>
    <dgm:pt modelId="{BF6D24DA-7EA6-461C-9429-38C1D97501CA}">
      <dgm:prSet custT="1"/>
      <dgm:spPr/>
      <dgm:t>
        <a:bodyPr/>
        <a:lstStyle/>
        <a:p>
          <a:r>
            <a:rPr lang="en-US" sz="1200" dirty="0"/>
            <a:t>Effective Decision Making</a:t>
          </a:r>
        </a:p>
      </dgm:t>
    </dgm:pt>
    <dgm:pt modelId="{EFCFED5D-3C67-4F64-8152-0C3A587928A5}" type="parTrans" cxnId="{F803953B-BDB9-47D3-A21E-52E57CD7709A}">
      <dgm:prSet/>
      <dgm:spPr/>
      <dgm:t>
        <a:bodyPr/>
        <a:lstStyle/>
        <a:p>
          <a:endParaRPr lang="en-US"/>
        </a:p>
      </dgm:t>
    </dgm:pt>
    <dgm:pt modelId="{69E9E4EC-CFEC-4DAD-80F6-97607D8020DB}" type="sibTrans" cxnId="{F803953B-BDB9-47D3-A21E-52E57CD7709A}">
      <dgm:prSet/>
      <dgm:spPr/>
      <dgm:t>
        <a:bodyPr/>
        <a:lstStyle/>
        <a:p>
          <a:endParaRPr lang="en-US"/>
        </a:p>
      </dgm:t>
    </dgm:pt>
    <dgm:pt modelId="{FD3158E0-0C95-49A9-9CF0-D04AEBAAF0CD}">
      <dgm:prSet custT="1"/>
      <dgm:spPr/>
      <dgm:t>
        <a:bodyPr/>
        <a:lstStyle/>
        <a:p>
          <a:r>
            <a:rPr lang="en-US" sz="1000" dirty="0"/>
            <a:t>Appropriate Staffing</a:t>
          </a:r>
        </a:p>
      </dgm:t>
    </dgm:pt>
    <dgm:pt modelId="{240CD425-BF41-4A16-B349-6EA52511CF1B}" type="parTrans" cxnId="{549EE976-A96F-4345-8F41-29ECAD0D0F4F}">
      <dgm:prSet/>
      <dgm:spPr/>
      <dgm:t>
        <a:bodyPr/>
        <a:lstStyle/>
        <a:p>
          <a:endParaRPr lang="en-US"/>
        </a:p>
      </dgm:t>
    </dgm:pt>
    <dgm:pt modelId="{22C37880-70E4-40E6-ACD2-EE8069556D39}" type="sibTrans" cxnId="{549EE976-A96F-4345-8F41-29ECAD0D0F4F}">
      <dgm:prSet/>
      <dgm:spPr/>
      <dgm:t>
        <a:bodyPr/>
        <a:lstStyle/>
        <a:p>
          <a:endParaRPr lang="en-US"/>
        </a:p>
      </dgm:t>
    </dgm:pt>
    <dgm:pt modelId="{733B6F09-9AC6-4318-AE44-2AEEB9D8C02E}">
      <dgm:prSet custT="1"/>
      <dgm:spPr/>
      <dgm:t>
        <a:bodyPr/>
        <a:lstStyle/>
        <a:p>
          <a:r>
            <a:rPr lang="en-US" sz="1200" dirty="0"/>
            <a:t>Meaningful Recognition</a:t>
          </a:r>
        </a:p>
      </dgm:t>
    </dgm:pt>
    <dgm:pt modelId="{C9EBFCA5-37B4-4A7C-8D3B-BD88DF1A95A7}" type="parTrans" cxnId="{4371507F-FC26-44BA-8622-55FA0370AF21}">
      <dgm:prSet/>
      <dgm:spPr/>
      <dgm:t>
        <a:bodyPr/>
        <a:lstStyle/>
        <a:p>
          <a:endParaRPr lang="en-US"/>
        </a:p>
      </dgm:t>
    </dgm:pt>
    <dgm:pt modelId="{40318F12-C1E6-452C-976A-748F8FEC5230}" type="sibTrans" cxnId="{4371507F-FC26-44BA-8622-55FA0370AF21}">
      <dgm:prSet/>
      <dgm:spPr/>
      <dgm:t>
        <a:bodyPr/>
        <a:lstStyle/>
        <a:p>
          <a:endParaRPr lang="en-US"/>
        </a:p>
      </dgm:t>
    </dgm:pt>
    <dgm:pt modelId="{B59028E4-BE16-4C60-BAD0-3C02A68A8587}">
      <dgm:prSet custT="1"/>
      <dgm:spPr/>
      <dgm:t>
        <a:bodyPr/>
        <a:lstStyle/>
        <a:p>
          <a:r>
            <a:rPr lang="en-US" sz="1200" dirty="0"/>
            <a:t>Authentic Leadership</a:t>
          </a:r>
        </a:p>
      </dgm:t>
    </dgm:pt>
    <dgm:pt modelId="{B22ECA6D-6E68-430E-B235-5024ABE920A1}" type="parTrans" cxnId="{ED459CBC-6645-449B-9A59-C555622FDB7F}">
      <dgm:prSet/>
      <dgm:spPr/>
      <dgm:t>
        <a:bodyPr/>
        <a:lstStyle/>
        <a:p>
          <a:endParaRPr lang="en-US"/>
        </a:p>
      </dgm:t>
    </dgm:pt>
    <dgm:pt modelId="{B1AE5C70-CE9F-4396-A333-641F94203AF3}" type="sibTrans" cxnId="{ED459CBC-6645-449B-9A59-C555622FDB7F}">
      <dgm:prSet/>
      <dgm:spPr/>
      <dgm:t>
        <a:bodyPr/>
        <a:lstStyle/>
        <a:p>
          <a:endParaRPr lang="en-US"/>
        </a:p>
      </dgm:t>
    </dgm:pt>
    <dgm:pt modelId="{7CE03296-A6A5-4941-933D-20B9A9D64953}" type="pres">
      <dgm:prSet presAssocID="{2B3C1E14-6AFF-45D8-8B9A-1B38C53927B9}" presName="diagram" presStyleCnt="0">
        <dgm:presLayoutVars>
          <dgm:dir/>
          <dgm:resizeHandles val="exact"/>
        </dgm:presLayoutVars>
      </dgm:prSet>
      <dgm:spPr/>
    </dgm:pt>
    <dgm:pt modelId="{90A9173F-7EDC-4B78-965A-439FEF1D26B9}" type="pres">
      <dgm:prSet presAssocID="{7580365B-4C0D-4556-BF10-E6C2D3864511}" presName="arrow" presStyleLbl="node1" presStyleIdx="0" presStyleCnt="6" custScaleX="118053">
        <dgm:presLayoutVars>
          <dgm:bulletEnabled val="1"/>
        </dgm:presLayoutVars>
      </dgm:prSet>
      <dgm:spPr/>
    </dgm:pt>
    <dgm:pt modelId="{5202D6F6-40FF-47CE-BAA0-05CDFC3CF88F}" type="pres">
      <dgm:prSet presAssocID="{76711D4D-E62E-4DEB-B225-3CDB28228CF7}" presName="arrow" presStyleLbl="node1" presStyleIdx="1" presStyleCnt="6">
        <dgm:presLayoutVars>
          <dgm:bulletEnabled val="1"/>
        </dgm:presLayoutVars>
      </dgm:prSet>
      <dgm:spPr/>
    </dgm:pt>
    <dgm:pt modelId="{5CC936E2-A5DB-4A18-A54C-7D732C4258BC}" type="pres">
      <dgm:prSet presAssocID="{BF6D24DA-7EA6-461C-9429-38C1D97501CA}" presName="arrow" presStyleLbl="node1" presStyleIdx="2" presStyleCnt="6">
        <dgm:presLayoutVars>
          <dgm:bulletEnabled val="1"/>
        </dgm:presLayoutVars>
      </dgm:prSet>
      <dgm:spPr/>
    </dgm:pt>
    <dgm:pt modelId="{E09EDF9A-7DF2-495A-873B-DCE822EE5C68}" type="pres">
      <dgm:prSet presAssocID="{FD3158E0-0C95-49A9-9CF0-D04AEBAAF0CD}" presName="arrow" presStyleLbl="node1" presStyleIdx="3" presStyleCnt="6">
        <dgm:presLayoutVars>
          <dgm:bulletEnabled val="1"/>
        </dgm:presLayoutVars>
      </dgm:prSet>
      <dgm:spPr/>
    </dgm:pt>
    <dgm:pt modelId="{8B9A9EEA-03BD-43AB-AF66-8D56A381E2AE}" type="pres">
      <dgm:prSet presAssocID="{733B6F09-9AC6-4318-AE44-2AEEB9D8C02E}" presName="arrow" presStyleLbl="node1" presStyleIdx="4" presStyleCnt="6">
        <dgm:presLayoutVars>
          <dgm:bulletEnabled val="1"/>
        </dgm:presLayoutVars>
      </dgm:prSet>
      <dgm:spPr/>
    </dgm:pt>
    <dgm:pt modelId="{DCCB608C-63A9-478C-9251-976310C5DC2D}" type="pres">
      <dgm:prSet presAssocID="{B59028E4-BE16-4C60-BAD0-3C02A68A8587}" presName="arrow" presStyleLbl="node1" presStyleIdx="5" presStyleCnt="6">
        <dgm:presLayoutVars>
          <dgm:bulletEnabled val="1"/>
        </dgm:presLayoutVars>
      </dgm:prSet>
      <dgm:spPr/>
    </dgm:pt>
  </dgm:ptLst>
  <dgm:cxnLst>
    <dgm:cxn modelId="{F803953B-BDB9-47D3-A21E-52E57CD7709A}" srcId="{2B3C1E14-6AFF-45D8-8B9A-1B38C53927B9}" destId="{BF6D24DA-7EA6-461C-9429-38C1D97501CA}" srcOrd="2" destOrd="0" parTransId="{EFCFED5D-3C67-4F64-8152-0C3A587928A5}" sibTransId="{69E9E4EC-CFEC-4DAD-80F6-97607D8020DB}"/>
    <dgm:cxn modelId="{589BCE44-D33D-4331-AD45-E5B08062AD2C}" type="presOf" srcId="{B59028E4-BE16-4C60-BAD0-3C02A68A8587}" destId="{DCCB608C-63A9-478C-9251-976310C5DC2D}" srcOrd="0" destOrd="0" presId="urn:microsoft.com/office/officeart/2005/8/layout/arrow5"/>
    <dgm:cxn modelId="{4737EA6C-7C57-4D6A-9F21-C7DCADB9496E}" type="presOf" srcId="{733B6F09-9AC6-4318-AE44-2AEEB9D8C02E}" destId="{8B9A9EEA-03BD-43AB-AF66-8D56A381E2AE}" srcOrd="0" destOrd="0" presId="urn:microsoft.com/office/officeart/2005/8/layout/arrow5"/>
    <dgm:cxn modelId="{549EE976-A96F-4345-8F41-29ECAD0D0F4F}" srcId="{2B3C1E14-6AFF-45D8-8B9A-1B38C53927B9}" destId="{FD3158E0-0C95-49A9-9CF0-D04AEBAAF0CD}" srcOrd="3" destOrd="0" parTransId="{240CD425-BF41-4A16-B349-6EA52511CF1B}" sibTransId="{22C37880-70E4-40E6-ACD2-EE8069556D39}"/>
    <dgm:cxn modelId="{4058EC56-A782-47E7-9AD3-96CEC9532745}" type="presOf" srcId="{2B3C1E14-6AFF-45D8-8B9A-1B38C53927B9}" destId="{7CE03296-A6A5-4941-933D-20B9A9D64953}" srcOrd="0" destOrd="0" presId="urn:microsoft.com/office/officeart/2005/8/layout/arrow5"/>
    <dgm:cxn modelId="{4371507F-FC26-44BA-8622-55FA0370AF21}" srcId="{2B3C1E14-6AFF-45D8-8B9A-1B38C53927B9}" destId="{733B6F09-9AC6-4318-AE44-2AEEB9D8C02E}" srcOrd="4" destOrd="0" parTransId="{C9EBFCA5-37B4-4A7C-8D3B-BD88DF1A95A7}" sibTransId="{40318F12-C1E6-452C-976A-748F8FEC5230}"/>
    <dgm:cxn modelId="{529670A5-6888-444B-8748-3F85678A4C28}" type="presOf" srcId="{FD3158E0-0C95-49A9-9CF0-D04AEBAAF0CD}" destId="{E09EDF9A-7DF2-495A-873B-DCE822EE5C68}" srcOrd="0" destOrd="0" presId="urn:microsoft.com/office/officeart/2005/8/layout/arrow5"/>
    <dgm:cxn modelId="{ED459CBC-6645-449B-9A59-C555622FDB7F}" srcId="{2B3C1E14-6AFF-45D8-8B9A-1B38C53927B9}" destId="{B59028E4-BE16-4C60-BAD0-3C02A68A8587}" srcOrd="5" destOrd="0" parTransId="{B22ECA6D-6E68-430E-B235-5024ABE920A1}" sibTransId="{B1AE5C70-CE9F-4396-A333-641F94203AF3}"/>
    <dgm:cxn modelId="{5B838FC6-2AB0-482E-BE9C-9D38EDBBF179}" srcId="{2B3C1E14-6AFF-45D8-8B9A-1B38C53927B9}" destId="{7580365B-4C0D-4556-BF10-E6C2D3864511}" srcOrd="0" destOrd="0" parTransId="{CF75CC4F-95A7-4E74-A0DD-D93473AA1967}" sibTransId="{25F54EA0-F464-4D95-ABC6-210C6BA3BCDA}"/>
    <dgm:cxn modelId="{8C0AB9D2-BE89-4085-A8C6-C70B79920016}" srcId="{2B3C1E14-6AFF-45D8-8B9A-1B38C53927B9}" destId="{76711D4D-E62E-4DEB-B225-3CDB28228CF7}" srcOrd="1" destOrd="0" parTransId="{695FDAF5-36A0-496A-A903-F83FFB8BB75A}" sibTransId="{98ED3137-88FD-4216-8B0E-C1D5B807DA66}"/>
    <dgm:cxn modelId="{832090F3-409A-4A01-A238-6B06905DE10C}" type="presOf" srcId="{BF6D24DA-7EA6-461C-9429-38C1D97501CA}" destId="{5CC936E2-A5DB-4A18-A54C-7D732C4258BC}" srcOrd="0" destOrd="0" presId="urn:microsoft.com/office/officeart/2005/8/layout/arrow5"/>
    <dgm:cxn modelId="{25A347F9-CB71-44E8-8B26-EE7D7C29EECF}" type="presOf" srcId="{76711D4D-E62E-4DEB-B225-3CDB28228CF7}" destId="{5202D6F6-40FF-47CE-BAA0-05CDFC3CF88F}" srcOrd="0" destOrd="0" presId="urn:microsoft.com/office/officeart/2005/8/layout/arrow5"/>
    <dgm:cxn modelId="{BFBEA6FA-7D87-4901-8F35-85476B5C4994}" type="presOf" srcId="{7580365B-4C0D-4556-BF10-E6C2D3864511}" destId="{90A9173F-7EDC-4B78-965A-439FEF1D26B9}" srcOrd="0" destOrd="0" presId="urn:microsoft.com/office/officeart/2005/8/layout/arrow5"/>
    <dgm:cxn modelId="{E5F80A07-80E1-4B8F-897D-4EEF6F875DF4}" type="presParOf" srcId="{7CE03296-A6A5-4941-933D-20B9A9D64953}" destId="{90A9173F-7EDC-4B78-965A-439FEF1D26B9}" srcOrd="0" destOrd="0" presId="urn:microsoft.com/office/officeart/2005/8/layout/arrow5"/>
    <dgm:cxn modelId="{5CF373E8-1E42-4CE5-8352-A1D78CFFB14D}" type="presParOf" srcId="{7CE03296-A6A5-4941-933D-20B9A9D64953}" destId="{5202D6F6-40FF-47CE-BAA0-05CDFC3CF88F}" srcOrd="1" destOrd="0" presId="urn:microsoft.com/office/officeart/2005/8/layout/arrow5"/>
    <dgm:cxn modelId="{9641DEFE-61F9-4598-9767-8535C2F9E2B0}" type="presParOf" srcId="{7CE03296-A6A5-4941-933D-20B9A9D64953}" destId="{5CC936E2-A5DB-4A18-A54C-7D732C4258BC}" srcOrd="2" destOrd="0" presId="urn:microsoft.com/office/officeart/2005/8/layout/arrow5"/>
    <dgm:cxn modelId="{CAC64D17-C0AC-4B68-9FC3-519E4BD6624B}" type="presParOf" srcId="{7CE03296-A6A5-4941-933D-20B9A9D64953}" destId="{E09EDF9A-7DF2-495A-873B-DCE822EE5C68}" srcOrd="3" destOrd="0" presId="urn:microsoft.com/office/officeart/2005/8/layout/arrow5"/>
    <dgm:cxn modelId="{44B3077A-970A-41EA-9693-BBCB3C35C26D}" type="presParOf" srcId="{7CE03296-A6A5-4941-933D-20B9A9D64953}" destId="{8B9A9EEA-03BD-43AB-AF66-8D56A381E2AE}" srcOrd="4" destOrd="0" presId="urn:microsoft.com/office/officeart/2005/8/layout/arrow5"/>
    <dgm:cxn modelId="{A845526C-4F3B-439A-947F-22ABEFDC8464}" type="presParOf" srcId="{7CE03296-A6A5-4941-933D-20B9A9D64953}" destId="{DCCB608C-63A9-478C-9251-976310C5DC2D}" srcOrd="5"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9173F-7EDC-4B78-965A-439FEF1D26B9}">
      <dsp:nvSpPr>
        <dsp:cNvPr id="0" name=""/>
        <dsp:cNvSpPr/>
      </dsp:nvSpPr>
      <dsp:spPr>
        <a:xfrm>
          <a:off x="4823896" y="1233"/>
          <a:ext cx="1872694" cy="1586317"/>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Skilled Interprofessional Communication</a:t>
          </a:r>
        </a:p>
      </dsp:txBody>
      <dsp:txXfrm>
        <a:off x="5292070" y="1233"/>
        <a:ext cx="936347" cy="1308712"/>
      </dsp:txXfrm>
    </dsp:sp>
    <dsp:sp modelId="{5202D6F6-40FF-47CE-BAA0-05CDFC3CF88F}">
      <dsp:nvSpPr>
        <dsp:cNvPr id="0" name=""/>
        <dsp:cNvSpPr/>
      </dsp:nvSpPr>
      <dsp:spPr>
        <a:xfrm rot="3600000">
          <a:off x="6419708" y="839906"/>
          <a:ext cx="1586317" cy="1586317"/>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True Collaboration</a:t>
          </a:r>
        </a:p>
      </dsp:txBody>
      <dsp:txXfrm rot="-5400000">
        <a:off x="6678717" y="1167083"/>
        <a:ext cx="1308712" cy="793159"/>
      </dsp:txXfrm>
    </dsp:sp>
    <dsp:sp modelId="{5CC936E2-A5DB-4A18-A54C-7D732C4258BC}">
      <dsp:nvSpPr>
        <dsp:cNvPr id="0" name=""/>
        <dsp:cNvSpPr/>
      </dsp:nvSpPr>
      <dsp:spPr>
        <a:xfrm rot="7200000">
          <a:off x="6419708" y="2517251"/>
          <a:ext cx="1586317" cy="1586317"/>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Effective Decision Making</a:t>
          </a:r>
        </a:p>
      </dsp:txBody>
      <dsp:txXfrm rot="-5400000">
        <a:off x="6678717" y="2983231"/>
        <a:ext cx="1308712" cy="793159"/>
      </dsp:txXfrm>
    </dsp:sp>
    <dsp:sp modelId="{E09EDF9A-7DF2-495A-873B-DCE822EE5C68}">
      <dsp:nvSpPr>
        <dsp:cNvPr id="0" name=""/>
        <dsp:cNvSpPr/>
      </dsp:nvSpPr>
      <dsp:spPr>
        <a:xfrm rot="10800000">
          <a:off x="4967084" y="3355923"/>
          <a:ext cx="1586317" cy="1586317"/>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Appropriate Staffing</a:t>
          </a:r>
        </a:p>
      </dsp:txBody>
      <dsp:txXfrm rot="10800000">
        <a:off x="5363663" y="3633528"/>
        <a:ext cx="793159" cy="1308712"/>
      </dsp:txXfrm>
    </dsp:sp>
    <dsp:sp modelId="{8B9A9EEA-03BD-43AB-AF66-8D56A381E2AE}">
      <dsp:nvSpPr>
        <dsp:cNvPr id="0" name=""/>
        <dsp:cNvSpPr/>
      </dsp:nvSpPr>
      <dsp:spPr>
        <a:xfrm rot="14400000">
          <a:off x="3514461" y="2517251"/>
          <a:ext cx="1586317" cy="1586317"/>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Meaningful Recognition</a:t>
          </a:r>
        </a:p>
      </dsp:txBody>
      <dsp:txXfrm rot="5400000">
        <a:off x="3533058" y="2983231"/>
        <a:ext cx="1308712" cy="793159"/>
      </dsp:txXfrm>
    </dsp:sp>
    <dsp:sp modelId="{DCCB608C-63A9-478C-9251-976310C5DC2D}">
      <dsp:nvSpPr>
        <dsp:cNvPr id="0" name=""/>
        <dsp:cNvSpPr/>
      </dsp:nvSpPr>
      <dsp:spPr>
        <a:xfrm rot="18000000">
          <a:off x="3514461" y="839906"/>
          <a:ext cx="1586317" cy="1586317"/>
        </a:xfrm>
        <a:prstGeom prst="downArrow">
          <a:avLst>
            <a:gd name="adj1" fmla="val 50000"/>
            <a:gd name="adj2" fmla="val 35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Authentic Leadership</a:t>
          </a:r>
        </a:p>
      </dsp:txBody>
      <dsp:txXfrm rot="5400000">
        <a:off x="3533058" y="1167083"/>
        <a:ext cx="1308712" cy="79315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3/7/2023</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3/7/2023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Sarah Langston and I’m the Stroke Outreach Coordinator at the University of Kansas Health System.  For the next few months in First Tuesdays, we are going to be talking about new releases and updates from International Stroke Conference.  This month, our focus is going to be a AHA Scientific Statement that was released at ISC to guide facilities to what foundational needs are helpful for Stroke Center Success.  </a:t>
            </a:r>
          </a:p>
        </p:txBody>
      </p:sp>
      <p:sp>
        <p:nvSpPr>
          <p:cNvPr id="4" name="Slide Number Placeholder 3"/>
          <p:cNvSpPr>
            <a:spLocks noGrp="1"/>
          </p:cNvSpPr>
          <p:nvPr>
            <p:ph type="sldNum" sz="quarter" idx="5"/>
          </p:nvPr>
        </p:nvSpPr>
        <p:spPr/>
        <p:txBody>
          <a:bodyPr/>
          <a:lstStyle/>
          <a:p>
            <a:fld id="{6DC51814-3B91-4036-94D2-3977634EE214}" type="slidenum">
              <a:rPr lang="en-US" smtClean="0"/>
              <a:t>1</a:t>
            </a:fld>
            <a:endParaRPr lang="en-US" dirty="0"/>
          </a:p>
        </p:txBody>
      </p:sp>
    </p:spTree>
    <p:extLst>
      <p:ext uri="{BB962C8B-B14F-4D97-AF65-F5344CB8AC3E}">
        <p14:creationId xmlns:p14="http://schemas.microsoft.com/office/powerpoint/2010/main" val="233494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Interprofessional clinicals are necessary to contribute to the team.  </a:t>
            </a:r>
          </a:p>
          <a:p>
            <a:endParaRPr lang="en-US" dirty="0"/>
          </a:p>
          <a:p>
            <a:r>
              <a:rPr lang="en-US" dirty="0"/>
              <a:t>Vascular Neurologists, </a:t>
            </a:r>
            <a:r>
              <a:rPr lang="en-US" dirty="0" err="1"/>
              <a:t>Neurointerventionalists</a:t>
            </a:r>
            <a:r>
              <a:rPr lang="en-US" dirty="0"/>
              <a:t> and </a:t>
            </a:r>
            <a:r>
              <a:rPr lang="en-US" dirty="0" err="1"/>
              <a:t>Telestroke</a:t>
            </a:r>
            <a:r>
              <a:rPr lang="en-US" dirty="0"/>
              <a:t> Responders may be helpful parts of the team.</a:t>
            </a:r>
          </a:p>
          <a:p>
            <a:endParaRPr lang="en-US" dirty="0"/>
          </a:p>
          <a:p>
            <a:r>
              <a:rPr lang="en-US" dirty="0"/>
              <a:t>Fellowship trained Vascular Neurologists  should support centers that perform mechanical thrombectomy and advanced endovascular or surgical procedures.  These providers should complete at least 8 hours of related education annually.</a:t>
            </a:r>
          </a:p>
          <a:p>
            <a:endParaRPr lang="en-US" dirty="0"/>
          </a:p>
          <a:p>
            <a:r>
              <a:rPr lang="en-US" dirty="0"/>
              <a:t>Stroke centers performing thrombectomy and advanced endovascular procedures also require </a:t>
            </a:r>
            <a:r>
              <a:rPr lang="en-US" dirty="0" err="1"/>
              <a:t>neurointerventionalists</a:t>
            </a:r>
            <a:r>
              <a:rPr lang="en-US" dirty="0"/>
              <a:t>.  Standard 2-year </a:t>
            </a:r>
            <a:r>
              <a:rPr lang="en-US" dirty="0" err="1"/>
              <a:t>neurointerventional</a:t>
            </a:r>
            <a:r>
              <a:rPr lang="en-US" dirty="0"/>
              <a:t> training with biplane angiography is the gold standard.  The 2 main determinants of improved patient outcome are formal training and case volume.  </a:t>
            </a:r>
          </a:p>
          <a:p>
            <a:endParaRPr lang="en-US" dirty="0"/>
          </a:p>
          <a:p>
            <a:r>
              <a:rPr lang="en-US" dirty="0" err="1"/>
              <a:t>Telestroke</a:t>
            </a:r>
            <a:r>
              <a:rPr lang="en-US" dirty="0"/>
              <a:t> resources should also be used, as needed, for emergent stroke treatment.</a:t>
            </a:r>
          </a:p>
          <a:p>
            <a:endParaRPr lang="en-US" dirty="0"/>
          </a:p>
          <a:p>
            <a:r>
              <a:rPr lang="en-US" dirty="0"/>
              <a:t>Next, the category of data collection staff.  These data collections should undergo formal training to become knowledgeable of data definitions and collection procedures.  Data collector role should limit collection duties to no more than 500 patients with stroke annually.</a:t>
            </a:r>
          </a:p>
          <a:p>
            <a:endParaRPr lang="en-US" dirty="0"/>
          </a:p>
          <a:p>
            <a:r>
              <a:rPr lang="en-US" dirty="0"/>
              <a:t>Pharmacists enhance the team performance and may be used to respond to stroke alerts, expediting medication and reversal management, round with the Neurology team to provide medication expertise and patient/family teaching.  </a:t>
            </a:r>
          </a:p>
          <a:p>
            <a:endParaRPr lang="en-US" dirty="0"/>
          </a:p>
          <a:p>
            <a:r>
              <a:rPr lang="en-US" dirty="0"/>
              <a:t>Lastly, nurses with expanded education and ability to use evidenced-based nursing care protocols have been shown to significantly improve patient outcomes at 3 months.  Certification and board certifications are encouraged and at least 8 hours per year of education should be targeted.   Staffing should be kept at 4:1 or less (Only DNV looks at this)</a:t>
            </a:r>
          </a:p>
        </p:txBody>
      </p:sp>
      <p:sp>
        <p:nvSpPr>
          <p:cNvPr id="4" name="Slide Number Placeholder 3"/>
          <p:cNvSpPr>
            <a:spLocks noGrp="1"/>
          </p:cNvSpPr>
          <p:nvPr>
            <p:ph type="sldNum" sz="quarter" idx="5"/>
          </p:nvPr>
        </p:nvSpPr>
        <p:spPr/>
        <p:txBody>
          <a:bodyPr/>
          <a:lstStyle/>
          <a:p>
            <a:fld id="{6DC51814-3B91-4036-94D2-3977634EE214}" type="slidenum">
              <a:rPr lang="en-US" smtClean="0"/>
              <a:t>11</a:t>
            </a:fld>
            <a:endParaRPr lang="en-US" dirty="0"/>
          </a:p>
        </p:txBody>
      </p:sp>
    </p:spTree>
    <p:extLst>
      <p:ext uri="{BB962C8B-B14F-4D97-AF65-F5344CB8AC3E}">
        <p14:creationId xmlns:p14="http://schemas.microsoft.com/office/powerpoint/2010/main" val="322648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 Head should be done quickly as well as CT Angiography capabilities should be available 24/7 at PSC/TSC and CSC hospitals.  Artificial Intelligence software should be used at all levels of care (RAPID, Viz AI). </a:t>
            </a:r>
          </a:p>
        </p:txBody>
      </p:sp>
      <p:sp>
        <p:nvSpPr>
          <p:cNvPr id="4" name="Slide Number Placeholder 3"/>
          <p:cNvSpPr>
            <a:spLocks noGrp="1"/>
          </p:cNvSpPr>
          <p:nvPr>
            <p:ph type="sldNum" sz="quarter" idx="5"/>
          </p:nvPr>
        </p:nvSpPr>
        <p:spPr/>
        <p:txBody>
          <a:bodyPr/>
          <a:lstStyle/>
          <a:p>
            <a:fld id="{6DC51814-3B91-4036-94D2-3977634EE214}" type="slidenum">
              <a:rPr lang="en-US" smtClean="0"/>
              <a:t>13</a:t>
            </a:fld>
            <a:endParaRPr lang="en-US" dirty="0"/>
          </a:p>
        </p:txBody>
      </p:sp>
    </p:spTree>
    <p:extLst>
      <p:ext uri="{BB962C8B-B14F-4D97-AF65-F5344CB8AC3E}">
        <p14:creationId xmlns:p14="http://schemas.microsoft.com/office/powerpoint/2010/main" val="148692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emergent management of ICH, continuous antihypertensive infusions and antidotes for anticoagulation should be available at all levels of care.  This should be completed within 60-90 minutes of arrival to reduce the risk of hematoma expansion.   </a:t>
            </a:r>
          </a:p>
          <a:p>
            <a:endParaRPr lang="en-US" dirty="0"/>
          </a:p>
          <a:p>
            <a:r>
              <a:rPr lang="en-US" dirty="0"/>
              <a:t>All stroke centers who admit patients should be able to determine stroke mechanism.</a:t>
            </a:r>
          </a:p>
          <a:p>
            <a:endParaRPr lang="en-US" dirty="0"/>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14</a:t>
            </a:fld>
            <a:endParaRPr lang="en-US" dirty="0"/>
          </a:p>
        </p:txBody>
      </p:sp>
    </p:spTree>
    <p:extLst>
      <p:ext uri="{BB962C8B-B14F-4D97-AF65-F5344CB8AC3E}">
        <p14:creationId xmlns:p14="http://schemas.microsoft.com/office/powerpoint/2010/main" val="200885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guidelines have recommended stroke units for over 20 years, but didn’t give guidance for what constitutes a stroke unit.  This table describes components of what that unit structure should look like.   I will highlight a few that I thought were extra helpful.</a:t>
            </a:r>
          </a:p>
          <a:p>
            <a:endParaRPr lang="en-US" dirty="0"/>
          </a:p>
          <a:p>
            <a:r>
              <a:rPr lang="en-US" dirty="0"/>
              <a:t>If patients are transferred to a higher level of care they should be done so quickly.  Internal data should be gathered to guide improvement processes about transfer times</a:t>
            </a:r>
          </a:p>
        </p:txBody>
      </p:sp>
      <p:sp>
        <p:nvSpPr>
          <p:cNvPr id="4" name="Slide Number Placeholder 3"/>
          <p:cNvSpPr>
            <a:spLocks noGrp="1"/>
          </p:cNvSpPr>
          <p:nvPr>
            <p:ph type="sldNum" sz="quarter" idx="5"/>
          </p:nvPr>
        </p:nvSpPr>
        <p:spPr/>
        <p:txBody>
          <a:bodyPr/>
          <a:lstStyle/>
          <a:p>
            <a:fld id="{6DC51814-3B91-4036-94D2-3977634EE214}" type="slidenum">
              <a:rPr lang="en-US" smtClean="0"/>
              <a:t>16</a:t>
            </a:fld>
            <a:endParaRPr lang="en-US" dirty="0"/>
          </a:p>
        </p:txBody>
      </p:sp>
    </p:spTree>
    <p:extLst>
      <p:ext uri="{BB962C8B-B14F-4D97-AF65-F5344CB8AC3E}">
        <p14:creationId xmlns:p14="http://schemas.microsoft.com/office/powerpoint/2010/main" val="1362153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improvement is essential to stroke program development and evolution.    Teams should strive to collect data on 100% of stroke patients seen at your facility.  For Quality Improvement, a consistent model should be used to analyze program performance.  Quality improvement should be interprofessional.  Mature programs should disseminate their work to assist others with performance improvement. </a:t>
            </a:r>
          </a:p>
          <a:p>
            <a:endParaRPr lang="en-US" dirty="0"/>
          </a:p>
          <a:p>
            <a:r>
              <a:rPr lang="en-US" dirty="0"/>
              <a:t>Regarding clinical research, this tends to be limited to Comprehensive Stroke Centers since this is a certification requirement for many programs. Stroke certification standards lack guidance on what is acceptable research endeavors. ..CSCs should make annual publication of 3 scholarly works per year.  Research may include basic science, clinical research, and stroke systems of care. </a:t>
            </a:r>
          </a:p>
        </p:txBody>
      </p:sp>
      <p:sp>
        <p:nvSpPr>
          <p:cNvPr id="4" name="Slide Number Placeholder 3"/>
          <p:cNvSpPr>
            <a:spLocks noGrp="1"/>
          </p:cNvSpPr>
          <p:nvPr>
            <p:ph type="sldNum" sz="quarter" idx="5"/>
          </p:nvPr>
        </p:nvSpPr>
        <p:spPr/>
        <p:txBody>
          <a:bodyPr/>
          <a:lstStyle/>
          <a:p>
            <a:fld id="{6DC51814-3B91-4036-94D2-3977634EE214}" type="slidenum">
              <a:rPr lang="en-US" smtClean="0"/>
              <a:t>17</a:t>
            </a:fld>
            <a:endParaRPr lang="en-US" dirty="0"/>
          </a:p>
        </p:txBody>
      </p:sp>
    </p:spTree>
    <p:extLst>
      <p:ext uri="{BB962C8B-B14F-4D97-AF65-F5344CB8AC3E}">
        <p14:creationId xmlns:p14="http://schemas.microsoft.com/office/powerpoint/2010/main" val="243839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Guideline was developed to be helpful to Stroke Centers.  Although certifying bodies (including states) have outlined scope and standards for each level, there is little literature to guide hospitals.  Because of the lack of standards, there is significant variation in practice and resources available.  </a:t>
            </a:r>
          </a:p>
          <a:p>
            <a:endParaRPr lang="en-US" dirty="0"/>
          </a:p>
          <a:p>
            <a:r>
              <a:rPr lang="en-US" dirty="0"/>
              <a:t>This guideline will not only give a foundation to stroke centers, but it also may help provide some much needed evidence to back increasing stroke center resources---something a lot of us can use in our programs when influencing decision makers!</a:t>
            </a:r>
          </a:p>
        </p:txBody>
      </p:sp>
      <p:sp>
        <p:nvSpPr>
          <p:cNvPr id="4" name="Slide Number Placeholder 3"/>
          <p:cNvSpPr>
            <a:spLocks noGrp="1"/>
          </p:cNvSpPr>
          <p:nvPr>
            <p:ph type="sldNum" sz="quarter" idx="5"/>
          </p:nvPr>
        </p:nvSpPr>
        <p:spPr/>
        <p:txBody>
          <a:bodyPr/>
          <a:lstStyle/>
          <a:p>
            <a:fld id="{6DC51814-3B91-4036-94D2-3977634EE214}" type="slidenum">
              <a:rPr lang="en-US" smtClean="0"/>
              <a:t>2</a:t>
            </a:fld>
            <a:endParaRPr lang="en-US" dirty="0"/>
          </a:p>
        </p:txBody>
      </p:sp>
    </p:spTree>
    <p:extLst>
      <p:ext uri="{BB962C8B-B14F-4D97-AF65-F5344CB8AC3E}">
        <p14:creationId xmlns:p14="http://schemas.microsoft.com/office/powerpoint/2010/main" val="384979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have a few polling questions scattered through this presentation today.  You will see a Zoom poll box pop up on your screen and you should use that to answer these polling questions.  My hope is to make this more interactive for you as well as get to know what resources that you have!</a:t>
            </a:r>
          </a:p>
        </p:txBody>
      </p:sp>
      <p:sp>
        <p:nvSpPr>
          <p:cNvPr id="4" name="Slide Number Placeholder 3"/>
          <p:cNvSpPr>
            <a:spLocks noGrp="1"/>
          </p:cNvSpPr>
          <p:nvPr>
            <p:ph type="sldNum" sz="quarter" idx="5"/>
          </p:nvPr>
        </p:nvSpPr>
        <p:spPr/>
        <p:txBody>
          <a:bodyPr/>
          <a:lstStyle/>
          <a:p>
            <a:fld id="{6DC51814-3B91-4036-94D2-3977634EE214}" type="slidenum">
              <a:rPr lang="en-US" smtClean="0"/>
              <a:t>3</a:t>
            </a:fld>
            <a:endParaRPr lang="en-US" dirty="0"/>
          </a:p>
        </p:txBody>
      </p:sp>
    </p:spTree>
    <p:extLst>
      <p:ext uri="{BB962C8B-B14F-4D97-AF65-F5344CB8AC3E}">
        <p14:creationId xmlns:p14="http://schemas.microsoft.com/office/powerpoint/2010/main" val="3404554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talking about levels of stroke care, then move into program leadership, personnel resources, neuroimaging capabilities, procedural capabilities, hospital bed resources, and end with quality improvement and clinical research. </a:t>
            </a:r>
          </a:p>
        </p:txBody>
      </p:sp>
      <p:sp>
        <p:nvSpPr>
          <p:cNvPr id="4" name="Slide Number Placeholder 3"/>
          <p:cNvSpPr>
            <a:spLocks noGrp="1"/>
          </p:cNvSpPr>
          <p:nvPr>
            <p:ph type="sldNum" sz="quarter" idx="5"/>
          </p:nvPr>
        </p:nvSpPr>
        <p:spPr/>
        <p:txBody>
          <a:bodyPr/>
          <a:lstStyle/>
          <a:p>
            <a:fld id="{6DC51814-3B91-4036-94D2-3977634EE214}" type="slidenum">
              <a:rPr lang="en-US" smtClean="0"/>
              <a:t>4</a:t>
            </a:fld>
            <a:endParaRPr lang="en-US" dirty="0"/>
          </a:p>
        </p:txBody>
      </p:sp>
    </p:spTree>
    <p:extLst>
      <p:ext uri="{BB962C8B-B14F-4D97-AF65-F5344CB8AC3E}">
        <p14:creationId xmlns:p14="http://schemas.microsoft.com/office/powerpoint/2010/main" val="374996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describes the various levels of CERTIFIED Stroke centers and the standard criteria for the structure of each center. </a:t>
            </a:r>
          </a:p>
        </p:txBody>
      </p:sp>
      <p:sp>
        <p:nvSpPr>
          <p:cNvPr id="4" name="Slide Number Placeholder 3"/>
          <p:cNvSpPr>
            <a:spLocks noGrp="1"/>
          </p:cNvSpPr>
          <p:nvPr>
            <p:ph type="sldNum" sz="quarter" idx="5"/>
          </p:nvPr>
        </p:nvSpPr>
        <p:spPr/>
        <p:txBody>
          <a:bodyPr/>
          <a:lstStyle/>
          <a:p>
            <a:fld id="{6DC51814-3B91-4036-94D2-3977634EE214}" type="slidenum">
              <a:rPr lang="en-US" smtClean="0"/>
              <a:t>5</a:t>
            </a:fld>
            <a:endParaRPr lang="en-US" dirty="0"/>
          </a:p>
        </p:txBody>
      </p:sp>
    </p:spTree>
    <p:extLst>
      <p:ext uri="{BB962C8B-B14F-4D97-AF65-F5344CB8AC3E}">
        <p14:creationId xmlns:p14="http://schemas.microsoft.com/office/powerpoint/2010/main" val="373577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4 key leaders that are in each stroke program…</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Chief Executive Officer should set strategic goals and initiatives for the organization and stroke program should be an important piece.  Service line director or senior member of administration may also oversee neuroscience service. Titles and models may vary, but organizational charts should be created that clearly show the chain of command.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There are four categories of leaders that are mentioned in this article.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Stroke Program Medical Director should be knowledgeable to serve as the leader directing delivery of vascular neurology services.  PSC, TSC, and CSCs should have this role filled.  Should encourage Medical Director to have vascular neurology fellowship training or board certification; annual participation in regional, national, or international stroke conferences; and 8 CME hours of stroke annually.  This role collaborates closely with the stroke coordinator to delineate program policies and procedures that standardize the process.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I’m going to mention the two roles of Advanced Practice Providers and Stroke Coordinator on the next slides.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6</a:t>
            </a:fld>
            <a:endParaRPr lang="en-US" dirty="0"/>
          </a:p>
        </p:txBody>
      </p:sp>
    </p:spTree>
    <p:extLst>
      <p:ext uri="{BB962C8B-B14F-4D97-AF65-F5344CB8AC3E}">
        <p14:creationId xmlns:p14="http://schemas.microsoft.com/office/powerpoint/2010/main" val="148647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category of Advanced Practice Providers may include Physician Assistants, Nurse Practitioners, and clinical nurse specialists.  Ideally, they should have completed a post graduate vascular neurology fellowship training with certifications as advanced neurovascular practitioner. This table shows how the role varies between the 4 levels of certifications. </a:t>
            </a:r>
          </a:p>
          <a:p>
            <a:endParaRPr lang="en-US" dirty="0"/>
          </a:p>
          <a:p>
            <a:r>
              <a:rPr lang="en-US" dirty="0"/>
              <a:t>These APPs are providers of informal and formal education and drive continuous improvement of interprofessional team practices. Responsibilities should include working to support performance improvement and research, partners to Stroke coordinator and medical director, help developing community and patient education; help with development of regional stroke systems and stroke legislative initiatives. </a:t>
            </a:r>
          </a:p>
          <a:p>
            <a:endParaRPr lang="en-US" dirty="0"/>
          </a:p>
          <a:p>
            <a:r>
              <a:rPr lang="en-US" dirty="0"/>
              <a:t>Official roles vary and this is shown in Table 2</a:t>
            </a:r>
          </a:p>
        </p:txBody>
      </p:sp>
      <p:sp>
        <p:nvSpPr>
          <p:cNvPr id="4" name="Slide Number Placeholder 3"/>
          <p:cNvSpPr>
            <a:spLocks noGrp="1"/>
          </p:cNvSpPr>
          <p:nvPr>
            <p:ph type="sldNum" sz="quarter" idx="5"/>
          </p:nvPr>
        </p:nvSpPr>
        <p:spPr/>
        <p:txBody>
          <a:bodyPr/>
          <a:lstStyle/>
          <a:p>
            <a:fld id="{6DC51814-3B91-4036-94D2-3977634EE214}" type="slidenum">
              <a:rPr lang="en-US" smtClean="0"/>
              <a:t>7</a:t>
            </a:fld>
            <a:endParaRPr lang="en-US" dirty="0"/>
          </a:p>
        </p:txBody>
      </p:sp>
    </p:spTree>
    <p:extLst>
      <p:ext uri="{BB962C8B-B14F-4D97-AF65-F5344CB8AC3E}">
        <p14:creationId xmlns:p14="http://schemas.microsoft.com/office/powerpoint/2010/main" val="203663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Stroke Coordinators are empowered to access and optimize stroke services within their hospital.  Historically, this role was developed by the research nurse to suppose the NINDS rt-PA Study in which these nurses ensured standardized emergency care response and monitoring of trial subjects.</a:t>
            </a:r>
          </a:p>
          <a:p>
            <a:endParaRPr lang="en-US" dirty="0"/>
          </a:p>
          <a:p>
            <a:r>
              <a:rPr lang="en-US" dirty="0"/>
              <a:t>Stroke coordinators are the leaders in stroke care, designing and implementing quality improvement programs that are supported by defined, measurable outcome targets. They use evidence-based care to target health outcomes. They must have expert acute stroke knowledge and skills to understand new evidence, gaps and in care, resources and services.  Those in the role that lack clinical competence may focus entirely on administrative functions or data management, thereby failing to fully execute the stroke coordinator role. </a:t>
            </a:r>
          </a:p>
          <a:p>
            <a:endParaRPr lang="en-US" dirty="0"/>
          </a:p>
          <a:p>
            <a:r>
              <a:rPr lang="en-US" dirty="0"/>
              <a:t>Other specific responsibilities are located in this table.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8</a:t>
            </a:fld>
            <a:endParaRPr lang="en-US" dirty="0"/>
          </a:p>
        </p:txBody>
      </p:sp>
    </p:spTree>
    <p:extLst>
      <p:ext uri="{BB962C8B-B14F-4D97-AF65-F5344CB8AC3E}">
        <p14:creationId xmlns:p14="http://schemas.microsoft.com/office/powerpoint/2010/main" val="1552395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Effective Stroke Care depends on the contributions of interprofessional clinicians who interact with patients.  All stroke clinicians must take responsibility for a healthy work environment, working on 6 established standards:  </a:t>
            </a: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9</a:t>
            </a:fld>
            <a:endParaRPr lang="en-US" dirty="0"/>
          </a:p>
        </p:txBody>
      </p:sp>
    </p:spTree>
    <p:extLst>
      <p:ext uri="{BB962C8B-B14F-4D97-AF65-F5344CB8AC3E}">
        <p14:creationId xmlns:p14="http://schemas.microsoft.com/office/powerpoint/2010/main" val="2604427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8034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161/STR.0000000000000424"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ropped hand watering the plant">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a:stretch/>
        </p:blipFill>
        <p:spPr>
          <a:xfrm>
            <a:off x="571500" y="1417637"/>
            <a:ext cx="6034088" cy="4022725"/>
          </a:xfrm>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p:txBody>
          <a:bodyPr>
            <a:normAutofit fontScale="90000"/>
          </a:bodyPr>
          <a:lstStyle/>
          <a:p>
            <a:pPr algn="ctr"/>
            <a:r>
              <a:rPr lang="en-US" sz="4900" dirty="0"/>
              <a:t>Article Review: </a:t>
            </a:r>
            <a:br>
              <a:rPr lang="en-US" sz="4900" dirty="0"/>
            </a:br>
            <a:r>
              <a:rPr lang="en-US" sz="4900" dirty="0"/>
              <a:t>Ideal Foundational Requirements for Stroke Program Development and Growth</a:t>
            </a:r>
            <a:br>
              <a:rPr lang="en-US" dirty="0"/>
            </a:br>
            <a:r>
              <a:rPr lang="en-US" sz="3100" b="0" i="1" dirty="0"/>
              <a:t>Scientific Statement from AHA</a:t>
            </a:r>
            <a:endParaRPr lang="en-US" dirty="0"/>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7062144" y="5248875"/>
            <a:ext cx="4986338" cy="976311"/>
          </a:xfrm>
        </p:spPr>
        <p:txBody>
          <a:bodyPr>
            <a:normAutofit/>
          </a:bodyPr>
          <a:lstStyle/>
          <a:p>
            <a:r>
              <a:rPr lang="en-US" sz="2000" dirty="0"/>
              <a:t>Sarah Langston, BSN, RN, CCRN-K, SCRN</a:t>
            </a:r>
          </a:p>
        </p:txBody>
      </p:sp>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95AF-41C9-AF6A-629A-7A0ACEF69735}"/>
              </a:ext>
            </a:extLst>
          </p:cNvPr>
          <p:cNvSpPr>
            <a:spLocks noGrp="1"/>
          </p:cNvSpPr>
          <p:nvPr>
            <p:ph type="title"/>
          </p:nvPr>
        </p:nvSpPr>
        <p:spPr/>
        <p:txBody>
          <a:bodyPr/>
          <a:lstStyle/>
          <a:p>
            <a:r>
              <a:rPr lang="en-US" dirty="0"/>
              <a:t>Polling Question #2</a:t>
            </a:r>
          </a:p>
        </p:txBody>
      </p:sp>
      <p:sp>
        <p:nvSpPr>
          <p:cNvPr id="3" name="Content Placeholder 2">
            <a:extLst>
              <a:ext uri="{FF2B5EF4-FFF2-40B4-BE49-F238E27FC236}">
                <a16:creationId xmlns:a16="http://schemas.microsoft.com/office/drawing/2014/main" id="{25CB134D-CCD2-E330-E01E-964F2F3F3A4D}"/>
              </a:ext>
            </a:extLst>
          </p:cNvPr>
          <p:cNvSpPr>
            <a:spLocks noGrp="1"/>
          </p:cNvSpPr>
          <p:nvPr>
            <p:ph idx="1"/>
          </p:nvPr>
        </p:nvSpPr>
        <p:spPr/>
        <p:txBody>
          <a:bodyPr/>
          <a:lstStyle/>
          <a:p>
            <a:r>
              <a:rPr lang="en-US" dirty="0"/>
              <a:t>Do pharmacists respond to your Acute Stroke Responses?</a:t>
            </a:r>
          </a:p>
          <a:p>
            <a:pPr lvl="1"/>
            <a:r>
              <a:rPr lang="en-US" dirty="0"/>
              <a:t>A. Yes</a:t>
            </a:r>
          </a:p>
          <a:p>
            <a:pPr lvl="1"/>
            <a:r>
              <a:rPr lang="en-US" dirty="0"/>
              <a:t>B. No</a:t>
            </a:r>
          </a:p>
        </p:txBody>
      </p:sp>
      <p:sp>
        <p:nvSpPr>
          <p:cNvPr id="4" name="Slide Number Placeholder 3">
            <a:extLst>
              <a:ext uri="{FF2B5EF4-FFF2-40B4-BE49-F238E27FC236}">
                <a16:creationId xmlns:a16="http://schemas.microsoft.com/office/drawing/2014/main" id="{03FA5DEB-7A01-549B-4D64-C293C3EA9173}"/>
              </a:ext>
            </a:extLst>
          </p:cNvPr>
          <p:cNvSpPr>
            <a:spLocks noGrp="1"/>
          </p:cNvSpPr>
          <p:nvPr>
            <p:ph type="sldNum" sz="quarter" idx="12"/>
          </p:nvPr>
        </p:nvSpPr>
        <p:spPr/>
        <p:txBody>
          <a:bodyPr/>
          <a:lstStyle/>
          <a:p>
            <a:fld id="{03DC2DEF-D2FE-4B45-ABA4-9F153FD1C98A}" type="slidenum">
              <a:rPr lang="en-US" smtClean="0"/>
              <a:t>10</a:t>
            </a:fld>
            <a:endParaRPr lang="en-US" dirty="0"/>
          </a:p>
        </p:txBody>
      </p:sp>
    </p:spTree>
    <p:extLst>
      <p:ext uri="{BB962C8B-B14F-4D97-AF65-F5344CB8AC3E}">
        <p14:creationId xmlns:p14="http://schemas.microsoft.com/office/powerpoint/2010/main" val="79539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nvPr>
        </p:nvSpPr>
        <p:spPr>
          <a:xfrm>
            <a:off x="371475" y="260351"/>
            <a:ext cx="11520488" cy="758824"/>
          </a:xfrm>
        </p:spPr>
        <p:txBody>
          <a:bodyPr anchor="ctr">
            <a:normAutofit/>
          </a:bodyPr>
          <a:lstStyle/>
          <a:p>
            <a:r>
              <a:rPr lang="en-US" dirty="0"/>
              <a:t>Personnel Resources to Improve Outcomes</a:t>
            </a:r>
          </a:p>
        </p:txBody>
      </p:sp>
      <p:sp>
        <p:nvSpPr>
          <p:cNvPr id="2" name="Slide Number Placeholder 1">
            <a:extLst>
              <a:ext uri="{FF2B5EF4-FFF2-40B4-BE49-F238E27FC236}">
                <a16:creationId xmlns:a16="http://schemas.microsoft.com/office/drawing/2014/main" id="{7EAB17F8-59B5-4C93-9884-D30446299CA5}"/>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11</a:t>
            </a:fld>
            <a:endParaRPr lang="en-US" sz="800"/>
          </a:p>
        </p:txBody>
      </p:sp>
      <p:pic>
        <p:nvPicPr>
          <p:cNvPr id="22" name="Picture Placeholder 21" descr="Brain outline">
            <a:extLst>
              <a:ext uri="{FF2B5EF4-FFF2-40B4-BE49-F238E27FC236}">
                <a16:creationId xmlns:a16="http://schemas.microsoft.com/office/drawing/2014/main" id="{0F5C8F58-81B2-4162-9563-70C679CF85F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96DAC541-7B7A-43D3-8B79-37D633B846F1}">
                <asvg:svgBlip xmlns:asvg="http://schemas.microsoft.com/office/drawing/2016/SVG/main" r:embed="rId4"/>
              </a:ext>
            </a:extLst>
          </a:blip>
          <a:srcRect t="5375" b="5375"/>
          <a:stretch/>
        </p:blipFill>
        <p:spPr>
          <a:xfrm>
            <a:off x="467517" y="1522949"/>
            <a:ext cx="2494527" cy="2226366"/>
          </a:xfrm>
        </p:spPr>
      </p:pic>
      <p:pic>
        <p:nvPicPr>
          <p:cNvPr id="26" name="Picture Placeholder 25" descr="Bar chart with solid fill">
            <a:extLst>
              <a:ext uri="{FF2B5EF4-FFF2-40B4-BE49-F238E27FC236}">
                <a16:creationId xmlns:a16="http://schemas.microsoft.com/office/drawing/2014/main" id="{2AD0E03E-80ED-4CBF-B567-3E1EAB01FD41}"/>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5">
            <a:extLst>
              <a:ext uri="{96DAC541-7B7A-43D3-8B79-37D633B846F1}">
                <asvg:svgBlip xmlns:asvg="http://schemas.microsoft.com/office/drawing/2016/SVG/main" r:embed="rId6"/>
              </a:ext>
            </a:extLst>
          </a:blip>
          <a:srcRect t="5375" b="5375"/>
          <a:stretch/>
        </p:blipFill>
        <p:spPr>
          <a:xfrm>
            <a:off x="3412142" y="1522949"/>
            <a:ext cx="2494527" cy="2226366"/>
          </a:xfrm>
        </p:spPr>
      </p:pic>
      <p:pic>
        <p:nvPicPr>
          <p:cNvPr id="24" name="Picture Placeholder 23" descr="Needle with solid fill">
            <a:extLst>
              <a:ext uri="{FF2B5EF4-FFF2-40B4-BE49-F238E27FC236}">
                <a16:creationId xmlns:a16="http://schemas.microsoft.com/office/drawing/2014/main" id="{F1E0AF3E-867C-4F0D-8325-9DC9A985B427}"/>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7">
            <a:extLst>
              <a:ext uri="{96DAC541-7B7A-43D3-8B79-37D633B846F1}">
                <asvg:svgBlip xmlns:asvg="http://schemas.microsoft.com/office/drawing/2016/SVG/main" r:embed="rId8"/>
              </a:ext>
            </a:extLst>
          </a:blip>
          <a:srcRect t="5375" b="5375"/>
          <a:stretch/>
        </p:blipFill>
        <p:spPr>
          <a:xfrm>
            <a:off x="6356766" y="1522949"/>
            <a:ext cx="2494527" cy="2226366"/>
          </a:xfrm>
        </p:spPr>
      </p:pic>
      <p:pic>
        <p:nvPicPr>
          <p:cNvPr id="28" name="Picture Placeholder 27" descr="Stethoscope with solid fill">
            <a:extLst>
              <a:ext uri="{FF2B5EF4-FFF2-40B4-BE49-F238E27FC236}">
                <a16:creationId xmlns:a16="http://schemas.microsoft.com/office/drawing/2014/main" id="{43BC7054-E269-4210-98F5-65D485066725}"/>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9">
            <a:extLst>
              <a:ext uri="{96DAC541-7B7A-43D3-8B79-37D633B846F1}">
                <asvg:svgBlip xmlns:asvg="http://schemas.microsoft.com/office/drawing/2016/SVG/main" r:embed="rId10"/>
              </a:ext>
            </a:extLst>
          </a:blip>
          <a:srcRect t="5375" b="5375"/>
          <a:stretch/>
        </p:blipFill>
        <p:spPr>
          <a:xfrm>
            <a:off x="9301391" y="1522949"/>
            <a:ext cx="2494527" cy="2226366"/>
          </a:xfrm>
        </p:spPr>
      </p:pic>
      <p:sp>
        <p:nvSpPr>
          <p:cNvPr id="12" name="Text Placeholder 11">
            <a:extLst>
              <a:ext uri="{FF2B5EF4-FFF2-40B4-BE49-F238E27FC236}">
                <a16:creationId xmlns:a16="http://schemas.microsoft.com/office/drawing/2014/main" id="{7D269992-EA9D-41F6-85C3-B78921847100}"/>
              </a:ext>
            </a:extLst>
          </p:cNvPr>
          <p:cNvSpPr>
            <a:spLocks noGrp="1"/>
          </p:cNvSpPr>
          <p:nvPr>
            <p:ph type="body" sz="quarter" idx="20"/>
          </p:nvPr>
        </p:nvSpPr>
        <p:spPr>
          <a:xfrm>
            <a:off x="604610" y="4123880"/>
            <a:ext cx="2220341" cy="666781"/>
          </a:xfrm>
        </p:spPr>
        <p:txBody>
          <a:bodyPr anchor="t">
            <a:normAutofit fontScale="77500" lnSpcReduction="20000"/>
          </a:bodyPr>
          <a:lstStyle/>
          <a:p>
            <a:r>
              <a:rPr lang="en-US" sz="2000" dirty="0"/>
              <a:t>Neurologists and </a:t>
            </a:r>
            <a:r>
              <a:rPr lang="en-US" sz="2000" dirty="0" err="1"/>
              <a:t>Neurointerventionalists</a:t>
            </a:r>
            <a:r>
              <a:rPr lang="en-US" sz="2000" dirty="0"/>
              <a:t> (including </a:t>
            </a:r>
            <a:r>
              <a:rPr lang="en-US" sz="2000" dirty="0" err="1"/>
              <a:t>Telestroke</a:t>
            </a:r>
            <a:r>
              <a:rPr lang="en-US" sz="2000" dirty="0"/>
              <a:t>)</a:t>
            </a:r>
          </a:p>
        </p:txBody>
      </p:sp>
      <p:sp>
        <p:nvSpPr>
          <p:cNvPr id="50" name="Text Placeholder 8">
            <a:extLst>
              <a:ext uri="{FF2B5EF4-FFF2-40B4-BE49-F238E27FC236}">
                <a16:creationId xmlns:a16="http://schemas.microsoft.com/office/drawing/2014/main" id="{AFFDC83C-12A1-D625-886B-8ECCBE520EE2}"/>
              </a:ext>
            </a:extLst>
          </p:cNvPr>
          <p:cNvSpPr>
            <a:spLocks noGrp="1"/>
          </p:cNvSpPr>
          <p:nvPr>
            <p:ph type="body" sz="quarter" idx="24"/>
          </p:nvPr>
        </p:nvSpPr>
        <p:spPr>
          <a:xfrm>
            <a:off x="604610" y="4879254"/>
            <a:ext cx="2220341" cy="666781"/>
          </a:xfrm>
        </p:spPr>
        <p:txBody>
          <a:bodyPr/>
          <a:lstStyle/>
          <a:p>
            <a:r>
              <a:rPr lang="en-US" i="1" dirty="0"/>
              <a:t>Fellow-ship trained preferred</a:t>
            </a:r>
          </a:p>
        </p:txBody>
      </p:sp>
      <p:sp>
        <p:nvSpPr>
          <p:cNvPr id="14" name="Text Placeholder 13">
            <a:extLst>
              <a:ext uri="{FF2B5EF4-FFF2-40B4-BE49-F238E27FC236}">
                <a16:creationId xmlns:a16="http://schemas.microsoft.com/office/drawing/2014/main" id="{26CD0F95-69FE-4CD4-B47D-11711D394220}"/>
              </a:ext>
            </a:extLst>
          </p:cNvPr>
          <p:cNvSpPr>
            <a:spLocks noGrp="1"/>
          </p:cNvSpPr>
          <p:nvPr>
            <p:ph type="body" sz="quarter" idx="25"/>
          </p:nvPr>
        </p:nvSpPr>
        <p:spPr>
          <a:xfrm>
            <a:off x="3549235" y="4123880"/>
            <a:ext cx="2220341" cy="666781"/>
          </a:xfrm>
        </p:spPr>
        <p:txBody>
          <a:bodyPr anchor="t">
            <a:normAutofit/>
          </a:bodyPr>
          <a:lstStyle/>
          <a:p>
            <a:r>
              <a:rPr lang="en-US" dirty="0"/>
              <a:t>Data Collection Staff</a:t>
            </a:r>
          </a:p>
        </p:txBody>
      </p:sp>
      <p:sp>
        <p:nvSpPr>
          <p:cNvPr id="52" name="Text Placeholder 10">
            <a:extLst>
              <a:ext uri="{FF2B5EF4-FFF2-40B4-BE49-F238E27FC236}">
                <a16:creationId xmlns:a16="http://schemas.microsoft.com/office/drawing/2014/main" id="{9C75D06C-E421-ED12-BD39-D028FB821985}"/>
              </a:ext>
            </a:extLst>
          </p:cNvPr>
          <p:cNvSpPr>
            <a:spLocks noGrp="1"/>
          </p:cNvSpPr>
          <p:nvPr>
            <p:ph type="body" sz="quarter" idx="26"/>
          </p:nvPr>
        </p:nvSpPr>
        <p:spPr>
          <a:xfrm>
            <a:off x="3549235" y="4879254"/>
            <a:ext cx="2220341" cy="666781"/>
          </a:xfrm>
        </p:spPr>
        <p:txBody>
          <a:bodyPr/>
          <a:lstStyle/>
          <a:p>
            <a:r>
              <a:rPr lang="en-US" i="1" dirty="0"/>
              <a:t>No more than 500 patients annually/staff member</a:t>
            </a:r>
          </a:p>
        </p:txBody>
      </p:sp>
      <p:sp>
        <p:nvSpPr>
          <p:cNvPr id="11" name="Text Placeholder 10">
            <a:extLst>
              <a:ext uri="{FF2B5EF4-FFF2-40B4-BE49-F238E27FC236}">
                <a16:creationId xmlns:a16="http://schemas.microsoft.com/office/drawing/2014/main" id="{901B6E4D-6942-45C5-99A9-6B769E8902BD}"/>
              </a:ext>
            </a:extLst>
          </p:cNvPr>
          <p:cNvSpPr>
            <a:spLocks noGrp="1"/>
          </p:cNvSpPr>
          <p:nvPr>
            <p:ph type="body" sz="quarter" idx="27"/>
          </p:nvPr>
        </p:nvSpPr>
        <p:spPr>
          <a:xfrm>
            <a:off x="6493859" y="4123880"/>
            <a:ext cx="2220341" cy="666781"/>
          </a:xfrm>
        </p:spPr>
        <p:txBody>
          <a:bodyPr anchor="t">
            <a:normAutofit/>
          </a:bodyPr>
          <a:lstStyle/>
          <a:p>
            <a:r>
              <a:rPr lang="en-US" dirty="0"/>
              <a:t>Pharmacists</a:t>
            </a:r>
            <a:r>
              <a:rPr lang="en-US" sz="1300" dirty="0"/>
              <a:t>	</a:t>
            </a:r>
          </a:p>
        </p:txBody>
      </p:sp>
      <p:sp>
        <p:nvSpPr>
          <p:cNvPr id="54" name="Text Placeholder 12">
            <a:extLst>
              <a:ext uri="{FF2B5EF4-FFF2-40B4-BE49-F238E27FC236}">
                <a16:creationId xmlns:a16="http://schemas.microsoft.com/office/drawing/2014/main" id="{C4C6A107-99F0-CAC4-361C-753C3589F8E2}"/>
              </a:ext>
            </a:extLst>
          </p:cNvPr>
          <p:cNvSpPr>
            <a:spLocks noGrp="1"/>
          </p:cNvSpPr>
          <p:nvPr>
            <p:ph type="body" sz="quarter" idx="28"/>
          </p:nvPr>
        </p:nvSpPr>
        <p:spPr>
          <a:xfrm>
            <a:off x="6493859" y="4879254"/>
            <a:ext cx="2220341" cy="666781"/>
          </a:xfrm>
        </p:spPr>
        <p:txBody>
          <a:bodyPr/>
          <a:lstStyle/>
          <a:p>
            <a:r>
              <a:rPr lang="en-US" i="1" dirty="0"/>
              <a:t>May respond to stroke alerts and/or round with Neurology team</a:t>
            </a:r>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sz="quarter" idx="29"/>
          </p:nvPr>
        </p:nvSpPr>
        <p:spPr>
          <a:xfrm>
            <a:off x="9438486" y="4123880"/>
            <a:ext cx="2220341" cy="666781"/>
          </a:xfrm>
        </p:spPr>
        <p:txBody>
          <a:bodyPr anchor="t">
            <a:normAutofit/>
          </a:bodyPr>
          <a:lstStyle/>
          <a:p>
            <a:r>
              <a:rPr lang="en-US" dirty="0"/>
              <a:t>Nurses</a:t>
            </a:r>
          </a:p>
        </p:txBody>
      </p:sp>
      <p:sp>
        <p:nvSpPr>
          <p:cNvPr id="56" name="Text Placeholder 14">
            <a:extLst>
              <a:ext uri="{FF2B5EF4-FFF2-40B4-BE49-F238E27FC236}">
                <a16:creationId xmlns:a16="http://schemas.microsoft.com/office/drawing/2014/main" id="{63EBAAD8-EDF0-AD84-D969-A8F95AB11D8C}"/>
              </a:ext>
            </a:extLst>
          </p:cNvPr>
          <p:cNvSpPr>
            <a:spLocks noGrp="1"/>
          </p:cNvSpPr>
          <p:nvPr>
            <p:ph type="body" sz="quarter" idx="30"/>
          </p:nvPr>
        </p:nvSpPr>
        <p:spPr>
          <a:xfrm>
            <a:off x="9438486" y="4879254"/>
            <a:ext cx="2220341" cy="666781"/>
          </a:xfrm>
        </p:spPr>
        <p:txBody>
          <a:bodyPr/>
          <a:lstStyle/>
          <a:p>
            <a:r>
              <a:rPr lang="en-US" i="1" dirty="0"/>
              <a:t>Encourage certification and good RN to patient ratios</a:t>
            </a:r>
          </a:p>
        </p:txBody>
      </p:sp>
    </p:spTree>
    <p:extLst>
      <p:ext uri="{BB962C8B-B14F-4D97-AF65-F5344CB8AC3E}">
        <p14:creationId xmlns:p14="http://schemas.microsoft.com/office/powerpoint/2010/main" val="1163063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8F5ADC-C668-8A3F-A6B3-ADD1D6F7FBA1}"/>
              </a:ext>
            </a:extLst>
          </p:cNvPr>
          <p:cNvSpPr>
            <a:spLocks noGrp="1"/>
          </p:cNvSpPr>
          <p:nvPr>
            <p:ph type="title"/>
          </p:nvPr>
        </p:nvSpPr>
        <p:spPr/>
        <p:txBody>
          <a:bodyPr/>
          <a:lstStyle/>
          <a:p>
            <a:r>
              <a:rPr lang="en-US" dirty="0"/>
              <a:t>Polling Question #3</a:t>
            </a:r>
          </a:p>
        </p:txBody>
      </p:sp>
      <p:sp>
        <p:nvSpPr>
          <p:cNvPr id="17" name="Content Placeholder 16">
            <a:extLst>
              <a:ext uri="{FF2B5EF4-FFF2-40B4-BE49-F238E27FC236}">
                <a16:creationId xmlns:a16="http://schemas.microsoft.com/office/drawing/2014/main" id="{718E60FF-5200-1F40-6E4B-65DA66261153}"/>
              </a:ext>
            </a:extLst>
          </p:cNvPr>
          <p:cNvSpPr>
            <a:spLocks noGrp="1"/>
          </p:cNvSpPr>
          <p:nvPr>
            <p:ph idx="1"/>
          </p:nvPr>
        </p:nvSpPr>
        <p:spPr/>
        <p:txBody>
          <a:bodyPr/>
          <a:lstStyle/>
          <a:p>
            <a:r>
              <a:rPr lang="en-US" dirty="0"/>
              <a:t>Do you have 24/7 available CT Angiography (CTA Head/Neck) at your facility?</a:t>
            </a:r>
          </a:p>
          <a:p>
            <a:pPr lvl="1"/>
            <a:r>
              <a:rPr lang="en-US" dirty="0"/>
              <a:t>A. Yes</a:t>
            </a:r>
          </a:p>
          <a:p>
            <a:pPr lvl="1"/>
            <a:r>
              <a:rPr lang="en-US" dirty="0"/>
              <a:t>B. No</a:t>
            </a:r>
          </a:p>
        </p:txBody>
      </p:sp>
      <p:sp>
        <p:nvSpPr>
          <p:cNvPr id="3" name="Slide Number Placeholder 2">
            <a:extLst>
              <a:ext uri="{FF2B5EF4-FFF2-40B4-BE49-F238E27FC236}">
                <a16:creationId xmlns:a16="http://schemas.microsoft.com/office/drawing/2014/main" id="{E7C17881-34C6-0A17-C825-14D4E0972155}"/>
              </a:ext>
            </a:extLst>
          </p:cNvPr>
          <p:cNvSpPr>
            <a:spLocks noGrp="1"/>
          </p:cNvSpPr>
          <p:nvPr>
            <p:ph type="sldNum" sz="quarter" idx="12"/>
          </p:nvPr>
        </p:nvSpPr>
        <p:spPr/>
        <p:txBody>
          <a:bodyPr/>
          <a:lstStyle/>
          <a:p>
            <a:fld id="{03DC2DEF-D2FE-4B45-ABA4-9F153FD1C98A}" type="slidenum">
              <a:rPr lang="en-US" smtClean="0"/>
              <a:t>12</a:t>
            </a:fld>
            <a:endParaRPr lang="en-US" dirty="0"/>
          </a:p>
        </p:txBody>
      </p:sp>
    </p:spTree>
    <p:extLst>
      <p:ext uri="{BB962C8B-B14F-4D97-AF65-F5344CB8AC3E}">
        <p14:creationId xmlns:p14="http://schemas.microsoft.com/office/powerpoint/2010/main" val="3700157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494C0-ABDD-4C4D-8C46-49B8F20CC7E9}"/>
              </a:ext>
            </a:extLst>
          </p:cNvPr>
          <p:cNvSpPr>
            <a:spLocks noGrp="1"/>
          </p:cNvSpPr>
          <p:nvPr>
            <p:ph type="title"/>
          </p:nvPr>
        </p:nvSpPr>
        <p:spPr/>
        <p:txBody>
          <a:bodyPr/>
          <a:lstStyle/>
          <a:p>
            <a:r>
              <a:rPr lang="en-US" dirty="0"/>
              <a:t>Neuroimaging Capabilities</a:t>
            </a:r>
          </a:p>
        </p:txBody>
      </p:sp>
      <p:sp>
        <p:nvSpPr>
          <p:cNvPr id="3" name="Slide Number Placeholder 2">
            <a:extLst>
              <a:ext uri="{FF2B5EF4-FFF2-40B4-BE49-F238E27FC236}">
                <a16:creationId xmlns:a16="http://schemas.microsoft.com/office/drawing/2014/main" id="{C9D622C3-EE4F-4FB9-94FB-550563528286}"/>
              </a:ext>
            </a:extLst>
          </p:cNvPr>
          <p:cNvSpPr>
            <a:spLocks noGrp="1"/>
          </p:cNvSpPr>
          <p:nvPr>
            <p:ph type="sldNum" sz="quarter" idx="12"/>
          </p:nvPr>
        </p:nvSpPr>
        <p:spPr/>
        <p:txBody>
          <a:bodyPr/>
          <a:lstStyle/>
          <a:p>
            <a:fld id="{03DC2DEF-D2FE-4B45-ABA4-9F153FD1C98A}" type="slidenum">
              <a:rPr lang="en-US" smtClean="0"/>
              <a:t>13</a:t>
            </a:fld>
            <a:endParaRPr lang="en-US" dirty="0"/>
          </a:p>
        </p:txBody>
      </p:sp>
      <p:pic>
        <p:nvPicPr>
          <p:cNvPr id="8" name="Picture Placeholder 7">
            <a:extLst>
              <a:ext uri="{FF2B5EF4-FFF2-40B4-BE49-F238E27FC236}">
                <a16:creationId xmlns:a16="http://schemas.microsoft.com/office/drawing/2014/main" id="{2DE860BC-070C-49AE-AF30-7F05D59402B6}"/>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a:stretch/>
        </p:blipFill>
        <p:spPr>
          <a:xfrm>
            <a:off x="3388521" y="260350"/>
            <a:ext cx="5486398" cy="3657599"/>
          </a:xfrm>
        </p:spPr>
      </p:pic>
    </p:spTree>
    <p:extLst>
      <p:ext uri="{BB962C8B-B14F-4D97-AF65-F5344CB8AC3E}">
        <p14:creationId xmlns:p14="http://schemas.microsoft.com/office/powerpoint/2010/main" val="3462884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8C1EC1B-304C-61D4-E3FA-28CCB5AA8E59}"/>
              </a:ext>
            </a:extLst>
          </p:cNvPr>
          <p:cNvSpPr>
            <a:spLocks noGrp="1"/>
          </p:cNvSpPr>
          <p:nvPr>
            <p:ph type="title"/>
          </p:nvPr>
        </p:nvSpPr>
        <p:spPr>
          <a:xfrm>
            <a:off x="6619197" y="1296176"/>
            <a:ext cx="5272764" cy="1551573"/>
          </a:xfrm>
        </p:spPr>
        <p:txBody>
          <a:bodyPr anchor="b">
            <a:normAutofit/>
          </a:bodyPr>
          <a:lstStyle/>
          <a:p>
            <a:r>
              <a:rPr lang="en-US" dirty="0"/>
              <a:t>Procedural Capabilities</a:t>
            </a:r>
          </a:p>
        </p:txBody>
      </p:sp>
      <p:sp>
        <p:nvSpPr>
          <p:cNvPr id="19" name="Text Placeholder 18">
            <a:extLst>
              <a:ext uri="{FF2B5EF4-FFF2-40B4-BE49-F238E27FC236}">
                <a16:creationId xmlns:a16="http://schemas.microsoft.com/office/drawing/2014/main" id="{28895753-686B-BFC2-9568-1B77992E7D5B}"/>
              </a:ext>
            </a:extLst>
          </p:cNvPr>
          <p:cNvSpPr>
            <a:spLocks noGrp="1"/>
          </p:cNvSpPr>
          <p:nvPr>
            <p:ph idx="1"/>
          </p:nvPr>
        </p:nvSpPr>
        <p:spPr>
          <a:xfrm>
            <a:off x="6619198" y="3073967"/>
            <a:ext cx="5272764" cy="2557463"/>
          </a:xfrm>
        </p:spPr>
        <p:txBody>
          <a:bodyPr>
            <a:normAutofit/>
          </a:bodyPr>
          <a:lstStyle/>
          <a:p>
            <a:r>
              <a:rPr lang="en-US" sz="1900"/>
              <a:t>Emergency management of Hemorrhagic Stroke</a:t>
            </a:r>
          </a:p>
          <a:p>
            <a:pPr lvl="1"/>
            <a:r>
              <a:rPr lang="en-US" sz="1900"/>
              <a:t>BP management ability including continuous infusions</a:t>
            </a:r>
          </a:p>
          <a:p>
            <a:pPr lvl="1"/>
            <a:r>
              <a:rPr lang="en-US" sz="1900"/>
              <a:t>Antidotes for anticoagulation</a:t>
            </a:r>
          </a:p>
          <a:p>
            <a:pPr lvl="1"/>
            <a:r>
              <a:rPr lang="en-US" sz="1900"/>
              <a:t>Should be transferred to CSCs</a:t>
            </a:r>
          </a:p>
          <a:p>
            <a:endParaRPr lang="en-US" sz="1900"/>
          </a:p>
          <a:p>
            <a:r>
              <a:rPr lang="en-US" sz="1900"/>
              <a:t>Determination of stroke mechanism</a:t>
            </a:r>
          </a:p>
        </p:txBody>
      </p:sp>
      <p:sp>
        <p:nvSpPr>
          <p:cNvPr id="3" name="Slide Number Placeholder 2">
            <a:extLst>
              <a:ext uri="{FF2B5EF4-FFF2-40B4-BE49-F238E27FC236}">
                <a16:creationId xmlns:a16="http://schemas.microsoft.com/office/drawing/2014/main" id="{B25259C2-BB1A-588A-FA4B-D6E03A34E339}"/>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noProof="0" smtClean="0"/>
              <a:pPr>
                <a:lnSpc>
                  <a:spcPct val="90000"/>
                </a:lnSpc>
                <a:spcAft>
                  <a:spcPts val="600"/>
                </a:spcAft>
              </a:pPr>
              <a:t>14</a:t>
            </a:fld>
            <a:endParaRPr lang="en-US" sz="800" noProof="0"/>
          </a:p>
        </p:txBody>
      </p:sp>
      <p:pic>
        <p:nvPicPr>
          <p:cNvPr id="23" name="Picture 22" descr="Patient lying on CT scan platform">
            <a:extLst>
              <a:ext uri="{FF2B5EF4-FFF2-40B4-BE49-F238E27FC236}">
                <a16:creationId xmlns:a16="http://schemas.microsoft.com/office/drawing/2014/main" id="{19AF1CCD-0DAB-B3FE-CC6A-0F6B177EA516}"/>
              </a:ext>
            </a:extLst>
          </p:cNvPr>
          <p:cNvPicPr>
            <a:picLocks noChangeAspect="1"/>
          </p:cNvPicPr>
          <p:nvPr/>
        </p:nvPicPr>
        <p:blipFill rotWithShape="1">
          <a:blip r:embed="rId3"/>
          <a:srcRect l="11469" r="19899" b="1"/>
          <a:stretch/>
        </p:blipFill>
        <p:spPr>
          <a:xfrm>
            <a:off x="1117601" y="1016000"/>
            <a:ext cx="5138058" cy="4978400"/>
          </a:xfrm>
          <a:prstGeom prst="rect">
            <a:avLst/>
          </a:prstGeom>
          <a:noFill/>
        </p:spPr>
      </p:pic>
    </p:spTree>
    <p:extLst>
      <p:ext uri="{BB962C8B-B14F-4D97-AF65-F5344CB8AC3E}">
        <p14:creationId xmlns:p14="http://schemas.microsoft.com/office/powerpoint/2010/main" val="18430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DC5B97-D98B-697C-90DF-5A10FE212963}"/>
              </a:ext>
            </a:extLst>
          </p:cNvPr>
          <p:cNvSpPr>
            <a:spLocks noGrp="1"/>
          </p:cNvSpPr>
          <p:nvPr>
            <p:ph type="title"/>
          </p:nvPr>
        </p:nvSpPr>
        <p:spPr/>
        <p:txBody>
          <a:bodyPr/>
          <a:lstStyle/>
          <a:p>
            <a:r>
              <a:rPr lang="en-US" dirty="0"/>
              <a:t>Polling Question #4</a:t>
            </a:r>
          </a:p>
        </p:txBody>
      </p:sp>
      <p:sp>
        <p:nvSpPr>
          <p:cNvPr id="7" name="Content Placeholder 6">
            <a:extLst>
              <a:ext uri="{FF2B5EF4-FFF2-40B4-BE49-F238E27FC236}">
                <a16:creationId xmlns:a16="http://schemas.microsoft.com/office/drawing/2014/main" id="{909C2EC8-5FE9-3FB0-578D-C5F46D91B0D1}"/>
              </a:ext>
            </a:extLst>
          </p:cNvPr>
          <p:cNvSpPr>
            <a:spLocks noGrp="1"/>
          </p:cNvSpPr>
          <p:nvPr>
            <p:ph idx="1"/>
          </p:nvPr>
        </p:nvSpPr>
        <p:spPr/>
        <p:txBody>
          <a:bodyPr/>
          <a:lstStyle/>
          <a:p>
            <a:r>
              <a:rPr lang="en-US" dirty="0"/>
              <a:t>If you admit stroke patients to your facility, do you have a </a:t>
            </a:r>
            <a:r>
              <a:rPr lang="en-US" dirty="0" err="1"/>
              <a:t>dedidated</a:t>
            </a:r>
            <a:r>
              <a:rPr lang="en-US" dirty="0"/>
              <a:t> “Stroke Unit”?</a:t>
            </a:r>
          </a:p>
          <a:p>
            <a:r>
              <a:rPr lang="en-US" dirty="0"/>
              <a:t>A. Yes</a:t>
            </a:r>
          </a:p>
          <a:p>
            <a:r>
              <a:rPr lang="en-US" dirty="0"/>
              <a:t>B. No</a:t>
            </a:r>
          </a:p>
          <a:p>
            <a:r>
              <a:rPr lang="en-US" dirty="0"/>
              <a:t>C. We don’t admit stroke patients</a:t>
            </a:r>
          </a:p>
        </p:txBody>
      </p:sp>
      <p:sp>
        <p:nvSpPr>
          <p:cNvPr id="4" name="Slide Number Placeholder 3">
            <a:extLst>
              <a:ext uri="{FF2B5EF4-FFF2-40B4-BE49-F238E27FC236}">
                <a16:creationId xmlns:a16="http://schemas.microsoft.com/office/drawing/2014/main" id="{7135D803-7A5B-7AFC-C033-264F42122D5C}"/>
              </a:ext>
            </a:extLst>
          </p:cNvPr>
          <p:cNvSpPr>
            <a:spLocks noGrp="1"/>
          </p:cNvSpPr>
          <p:nvPr>
            <p:ph type="sldNum" sz="quarter" idx="12"/>
          </p:nvPr>
        </p:nvSpPr>
        <p:spPr/>
        <p:txBody>
          <a:bodyPr/>
          <a:lstStyle/>
          <a:p>
            <a:fld id="{03DC2DEF-D2FE-4B45-ABA4-9F153FD1C98A}" type="slidenum">
              <a:rPr lang="en-US" smtClean="0"/>
              <a:t>15</a:t>
            </a:fld>
            <a:endParaRPr lang="en-US" dirty="0"/>
          </a:p>
        </p:txBody>
      </p:sp>
    </p:spTree>
    <p:extLst>
      <p:ext uri="{BB962C8B-B14F-4D97-AF65-F5344CB8AC3E}">
        <p14:creationId xmlns:p14="http://schemas.microsoft.com/office/powerpoint/2010/main" val="115270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29D53A-F391-7023-801A-665AB6D20BBB}"/>
              </a:ext>
            </a:extLst>
          </p:cNvPr>
          <p:cNvPicPr>
            <a:picLocks noChangeAspect="1"/>
          </p:cNvPicPr>
          <p:nvPr/>
        </p:nvPicPr>
        <p:blipFill>
          <a:blip r:embed="rId3"/>
          <a:stretch>
            <a:fillRect/>
          </a:stretch>
        </p:blipFill>
        <p:spPr>
          <a:xfrm>
            <a:off x="656749" y="0"/>
            <a:ext cx="5863589" cy="6857999"/>
          </a:xfrm>
          <a:prstGeom prst="rect">
            <a:avLst/>
          </a:prstGeom>
          <a:noFill/>
        </p:spPr>
      </p:pic>
      <p:sp>
        <p:nvSpPr>
          <p:cNvPr id="7" name="Title 6">
            <a:extLst>
              <a:ext uri="{FF2B5EF4-FFF2-40B4-BE49-F238E27FC236}">
                <a16:creationId xmlns:a16="http://schemas.microsoft.com/office/drawing/2014/main" id="{DBDB9D4A-75C6-77EC-A89E-2FE5CDE89FF1}"/>
              </a:ext>
            </a:extLst>
          </p:cNvPr>
          <p:cNvSpPr>
            <a:spLocks noGrp="1"/>
          </p:cNvSpPr>
          <p:nvPr>
            <p:ph type="ctrTitle"/>
          </p:nvPr>
        </p:nvSpPr>
        <p:spPr>
          <a:xfrm>
            <a:off x="6905625" y="1512889"/>
            <a:ext cx="4986338" cy="3262311"/>
          </a:xfrm>
        </p:spPr>
        <p:txBody>
          <a:bodyPr anchor="b">
            <a:normAutofit/>
          </a:bodyPr>
          <a:lstStyle/>
          <a:p>
            <a:r>
              <a:rPr lang="en-US" dirty="0"/>
              <a:t>Hospital Bed Resources</a:t>
            </a:r>
          </a:p>
        </p:txBody>
      </p:sp>
      <p:sp>
        <p:nvSpPr>
          <p:cNvPr id="8" name="Content Placeholder 7">
            <a:extLst>
              <a:ext uri="{FF2B5EF4-FFF2-40B4-BE49-F238E27FC236}">
                <a16:creationId xmlns:a16="http://schemas.microsoft.com/office/drawing/2014/main" id="{4B73591D-5B04-5B9F-E94B-7D1DFE358B77}"/>
              </a:ext>
            </a:extLst>
          </p:cNvPr>
          <p:cNvSpPr>
            <a:spLocks noGrp="1"/>
          </p:cNvSpPr>
          <p:nvPr>
            <p:ph type="subTitle" idx="1"/>
          </p:nvPr>
        </p:nvSpPr>
        <p:spPr>
          <a:xfrm>
            <a:off x="6905625" y="4927600"/>
            <a:ext cx="4986338" cy="976311"/>
          </a:xfrm>
        </p:spPr>
        <p:txBody>
          <a:bodyPr>
            <a:normAutofit/>
          </a:bodyPr>
          <a:lstStyle/>
          <a:p>
            <a:r>
              <a:rPr lang="en-US" i="1" dirty="0"/>
              <a:t>Stroke Units and Transfer Resources </a:t>
            </a:r>
          </a:p>
        </p:txBody>
      </p:sp>
      <p:sp>
        <p:nvSpPr>
          <p:cNvPr id="4" name="Slide Number Placeholder 3" hidden="1">
            <a:extLst>
              <a:ext uri="{FF2B5EF4-FFF2-40B4-BE49-F238E27FC236}">
                <a16:creationId xmlns:a16="http://schemas.microsoft.com/office/drawing/2014/main" id="{A928C254-98CB-3F11-4261-042EB893C7A6}"/>
              </a:ext>
            </a:extLst>
          </p:cNvPr>
          <p:cNvSpPr>
            <a:spLocks noGrp="1"/>
          </p:cNvSpPr>
          <p:nvPr>
            <p:ph type="sldNum" sz="quarter" idx="4294967295"/>
          </p:nvPr>
        </p:nvSpPr>
        <p:spPr>
          <a:xfrm>
            <a:off x="11518900" y="6581978"/>
            <a:ext cx="373062" cy="206104"/>
          </a:xfrm>
        </p:spPr>
        <p:txBody>
          <a:bodyPr/>
          <a:lstStyle/>
          <a:p>
            <a:pPr>
              <a:spcAft>
                <a:spcPts val="600"/>
              </a:spcAft>
            </a:pPr>
            <a:fld id="{03DC2DEF-D2FE-4B45-ABA4-9F153FD1C98A}" type="slidenum">
              <a:rPr lang="en-US" smtClean="0"/>
              <a:pPr>
                <a:spcAft>
                  <a:spcPts val="600"/>
                </a:spcAft>
              </a:pPr>
              <a:t>16</a:t>
            </a:fld>
            <a:endParaRPr lang="en-US"/>
          </a:p>
        </p:txBody>
      </p:sp>
      <p:sp>
        <p:nvSpPr>
          <p:cNvPr id="21" name="Star: 5 Points 20">
            <a:extLst>
              <a:ext uri="{FF2B5EF4-FFF2-40B4-BE49-F238E27FC236}">
                <a16:creationId xmlns:a16="http://schemas.microsoft.com/office/drawing/2014/main" id="{24E764BB-C890-7A41-AA96-26644625B5D3}"/>
              </a:ext>
            </a:extLst>
          </p:cNvPr>
          <p:cNvSpPr/>
          <p:nvPr/>
        </p:nvSpPr>
        <p:spPr>
          <a:xfrm>
            <a:off x="1070918" y="2051221"/>
            <a:ext cx="700217" cy="61783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8FB2A5EE-3264-96AA-F5D5-80D5F97429BC}"/>
              </a:ext>
            </a:extLst>
          </p:cNvPr>
          <p:cNvSpPr/>
          <p:nvPr/>
        </p:nvSpPr>
        <p:spPr>
          <a:xfrm>
            <a:off x="1070918" y="4094204"/>
            <a:ext cx="700217" cy="61783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00EF5A9D-79C5-D0DB-A1F1-0B8DF67669F9}"/>
              </a:ext>
            </a:extLst>
          </p:cNvPr>
          <p:cNvSpPr/>
          <p:nvPr/>
        </p:nvSpPr>
        <p:spPr>
          <a:xfrm>
            <a:off x="1576599" y="5659394"/>
            <a:ext cx="700217" cy="61783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2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Scientist dropping solution into test tubes">
            <a:extLst>
              <a:ext uri="{FF2B5EF4-FFF2-40B4-BE49-F238E27FC236}">
                <a16:creationId xmlns:a16="http://schemas.microsoft.com/office/drawing/2014/main" id="{C56F6876-F532-4396-8FC3-BEB43E626529}"/>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0872" r="20872"/>
          <a:stretch/>
        </p:blipFill>
        <p:spPr>
          <a:xfrm>
            <a:off x="571500" y="0"/>
            <a:ext cx="6034088" cy="6857999"/>
          </a:xfrm>
        </p:spPr>
      </p:pic>
      <p:sp>
        <p:nvSpPr>
          <p:cNvPr id="3" name="Slide Number Placeholder 2">
            <a:extLst>
              <a:ext uri="{FF2B5EF4-FFF2-40B4-BE49-F238E27FC236}">
                <a16:creationId xmlns:a16="http://schemas.microsoft.com/office/drawing/2014/main" id="{8D0BEB88-12D3-41F1-B6BA-706EF7480FD3}"/>
              </a:ext>
            </a:extLst>
          </p:cNvPr>
          <p:cNvSpPr>
            <a:spLocks noGrp="1"/>
          </p:cNvSpPr>
          <p:nvPr>
            <p:ph type="sldNum" sz="quarter" idx="4294967295"/>
          </p:nvPr>
        </p:nvSpPr>
        <p:spPr>
          <a:xfrm>
            <a:off x="11818938" y="6581775"/>
            <a:ext cx="373062" cy="206375"/>
          </a:xfrm>
        </p:spPr>
        <p:txBody>
          <a:bodyPr/>
          <a:lstStyle/>
          <a:p>
            <a:fld id="{03DC2DEF-D2FE-4B45-ABA4-9F153FD1C98A}" type="slidenum">
              <a:rPr lang="en-US" smtClean="0"/>
              <a:t>17</a:t>
            </a:fld>
            <a:endParaRPr lang="en-US" dirty="0"/>
          </a:p>
        </p:txBody>
      </p:sp>
      <p:sp>
        <p:nvSpPr>
          <p:cNvPr id="2" name="Text Placeholder 1">
            <a:extLst>
              <a:ext uri="{FF2B5EF4-FFF2-40B4-BE49-F238E27FC236}">
                <a16:creationId xmlns:a16="http://schemas.microsoft.com/office/drawing/2014/main" id="{290338BF-A3DD-780F-681D-16559ED0CFF5}"/>
              </a:ext>
            </a:extLst>
          </p:cNvPr>
          <p:cNvSpPr>
            <a:spLocks noGrp="1"/>
          </p:cNvSpPr>
          <p:nvPr>
            <p:ph type="body" sz="quarter" idx="4294967295"/>
          </p:nvPr>
        </p:nvSpPr>
        <p:spPr>
          <a:xfrm>
            <a:off x="7092951" y="1788302"/>
            <a:ext cx="4725987" cy="4250033"/>
          </a:xfrm>
        </p:spPr>
        <p:txBody>
          <a:bodyPr>
            <a:normAutofit fontScale="40000" lnSpcReduction="20000"/>
          </a:bodyPr>
          <a:lstStyle/>
          <a:p>
            <a:r>
              <a:rPr lang="en-US" sz="7400" dirty="0">
                <a:solidFill>
                  <a:schemeClr val="bg1"/>
                </a:solidFill>
              </a:rPr>
              <a:t>Strive to collect data on 100% of cases</a:t>
            </a:r>
          </a:p>
          <a:p>
            <a:endParaRPr lang="en-US" sz="7400" dirty="0">
              <a:solidFill>
                <a:schemeClr val="bg1"/>
              </a:solidFill>
            </a:endParaRPr>
          </a:p>
          <a:p>
            <a:r>
              <a:rPr lang="en-US" sz="7400" dirty="0">
                <a:solidFill>
                  <a:schemeClr val="bg1"/>
                </a:solidFill>
              </a:rPr>
              <a:t>Must select a quality model to use for program improvement </a:t>
            </a:r>
          </a:p>
          <a:p>
            <a:endParaRPr lang="en-US" sz="7400" dirty="0">
              <a:solidFill>
                <a:schemeClr val="bg1"/>
              </a:solidFill>
            </a:endParaRPr>
          </a:p>
          <a:p>
            <a:r>
              <a:rPr lang="en-US" sz="7400" dirty="0">
                <a:solidFill>
                  <a:schemeClr val="bg1"/>
                </a:solidFill>
              </a:rPr>
              <a:t>Research is a CSC requirement and teams should strive for 3 scholarly works/year</a:t>
            </a:r>
          </a:p>
          <a:p>
            <a:endParaRPr lang="en-US" dirty="0"/>
          </a:p>
        </p:txBody>
      </p:sp>
      <p:sp>
        <p:nvSpPr>
          <p:cNvPr id="14" name="TextBox 13">
            <a:extLst>
              <a:ext uri="{FF2B5EF4-FFF2-40B4-BE49-F238E27FC236}">
                <a16:creationId xmlns:a16="http://schemas.microsoft.com/office/drawing/2014/main" id="{2CA02078-C15E-7948-DB26-3B35A28F021A}"/>
              </a:ext>
            </a:extLst>
          </p:cNvPr>
          <p:cNvSpPr txBox="1"/>
          <p:nvPr/>
        </p:nvSpPr>
        <p:spPr>
          <a:xfrm>
            <a:off x="6905625" y="257177"/>
            <a:ext cx="4913313" cy="1077218"/>
          </a:xfrm>
          <a:prstGeom prst="rect">
            <a:avLst/>
          </a:prstGeom>
          <a:noFill/>
        </p:spPr>
        <p:txBody>
          <a:bodyPr wrap="square" rtlCol="0">
            <a:spAutoFit/>
          </a:bodyPr>
          <a:lstStyle/>
          <a:p>
            <a:pPr algn="ctr"/>
            <a:r>
              <a:rPr kumimoji="0" lang="en-US" sz="3200" b="1" i="0" u="none" strike="noStrike" kern="1200" cap="none" spc="0" normalizeH="0" baseline="0" dirty="0">
                <a:ln>
                  <a:noFill/>
                </a:ln>
                <a:solidFill>
                  <a:schemeClr val="tx1"/>
                </a:solidFill>
                <a:effectLst/>
                <a:uLnTx/>
                <a:uFillTx/>
                <a:latin typeface="+mj-lt"/>
                <a:ea typeface="+mn-ea"/>
                <a:cs typeface="+mn-cs"/>
              </a:rPr>
              <a:t>Quality Improvement and Clinical Research</a:t>
            </a:r>
            <a:endParaRPr lang="en-US" sz="3200" dirty="0"/>
          </a:p>
        </p:txBody>
      </p:sp>
    </p:spTree>
    <p:extLst>
      <p:ext uri="{BB962C8B-B14F-4D97-AF65-F5344CB8AC3E}">
        <p14:creationId xmlns:p14="http://schemas.microsoft.com/office/powerpoint/2010/main" val="3149670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7BCA661-9D05-EC3B-35BF-DED91680ABB1}"/>
              </a:ext>
            </a:extLst>
          </p:cNvPr>
          <p:cNvSpPr>
            <a:spLocks noGrp="1"/>
          </p:cNvSpPr>
          <p:nvPr>
            <p:ph type="title"/>
          </p:nvPr>
        </p:nvSpPr>
        <p:spPr/>
        <p:txBody>
          <a:bodyPr/>
          <a:lstStyle/>
          <a:p>
            <a:r>
              <a:rPr lang="en-US" sz="4000" dirty="0"/>
              <a:t>Conclusion</a:t>
            </a:r>
            <a:endParaRPr lang="en-US" dirty="0"/>
          </a:p>
        </p:txBody>
      </p:sp>
      <p:sp>
        <p:nvSpPr>
          <p:cNvPr id="14" name="Content Placeholder 13">
            <a:extLst>
              <a:ext uri="{FF2B5EF4-FFF2-40B4-BE49-F238E27FC236}">
                <a16:creationId xmlns:a16="http://schemas.microsoft.com/office/drawing/2014/main" id="{038B6011-E4D3-39C5-D868-1282DF266874}"/>
              </a:ext>
            </a:extLst>
          </p:cNvPr>
          <p:cNvSpPr>
            <a:spLocks noGrp="1"/>
          </p:cNvSpPr>
          <p:nvPr>
            <p:ph idx="1"/>
          </p:nvPr>
        </p:nvSpPr>
        <p:spPr/>
        <p:txBody>
          <a:bodyPr>
            <a:normAutofit fontScale="92500"/>
          </a:bodyPr>
          <a:lstStyle/>
          <a:p>
            <a:r>
              <a:rPr lang="en-US" sz="3200" dirty="0"/>
              <a:t>Certified Stroke centers have been shown to positively affect stroke patient outcomes</a:t>
            </a:r>
          </a:p>
          <a:p>
            <a:r>
              <a:rPr lang="en-US" sz="3200" dirty="0"/>
              <a:t>This guideline will help reduce variability and strengthen stroke center services</a:t>
            </a:r>
          </a:p>
          <a:p>
            <a:r>
              <a:rPr lang="en-US" sz="3200" dirty="0"/>
              <a:t>Leaders must embrace service goals to stimulate growth to set the pace for the future</a:t>
            </a:r>
          </a:p>
        </p:txBody>
      </p:sp>
      <p:sp>
        <p:nvSpPr>
          <p:cNvPr id="4" name="Slide Number Placeholder 3">
            <a:extLst>
              <a:ext uri="{FF2B5EF4-FFF2-40B4-BE49-F238E27FC236}">
                <a16:creationId xmlns:a16="http://schemas.microsoft.com/office/drawing/2014/main" id="{D6158BBA-75A1-89DB-C2CD-2B0C842A4AB8}"/>
              </a:ext>
            </a:extLst>
          </p:cNvPr>
          <p:cNvSpPr>
            <a:spLocks noGrp="1"/>
          </p:cNvSpPr>
          <p:nvPr>
            <p:ph type="sldNum" sz="quarter" idx="12"/>
          </p:nvPr>
        </p:nvSpPr>
        <p:spPr/>
        <p:txBody>
          <a:bodyPr/>
          <a:lstStyle/>
          <a:p>
            <a:fld id="{03DC2DEF-D2FE-4B45-ABA4-9F153FD1C98A}" type="slidenum">
              <a:rPr lang="en-US" smtClean="0"/>
              <a:t>18</a:t>
            </a:fld>
            <a:endParaRPr lang="en-US" dirty="0"/>
          </a:p>
        </p:txBody>
      </p:sp>
      <p:pic>
        <p:nvPicPr>
          <p:cNvPr id="17" name="Picture Placeholder 16" descr="Old large trees">
            <a:extLst>
              <a:ext uri="{FF2B5EF4-FFF2-40B4-BE49-F238E27FC236}">
                <a16:creationId xmlns:a16="http://schemas.microsoft.com/office/drawing/2014/main" id="{B2E05051-331D-E279-0D51-15CF492D84FA}"/>
              </a:ext>
            </a:extLst>
          </p:cNvPr>
          <p:cNvPicPr>
            <a:picLocks noGrp="1" noChangeAspect="1"/>
          </p:cNvPicPr>
          <p:nvPr>
            <p:ph type="pic" sz="quarter" idx="13"/>
          </p:nvPr>
        </p:nvPicPr>
        <p:blipFill>
          <a:blip r:embed="rId2"/>
          <a:srcRect l="11130" r="11130"/>
          <a:stretch>
            <a:fillRect/>
          </a:stretch>
        </p:blipFill>
        <p:spPr/>
      </p:pic>
    </p:spTree>
    <p:extLst>
      <p:ext uri="{BB962C8B-B14F-4D97-AF65-F5344CB8AC3E}">
        <p14:creationId xmlns:p14="http://schemas.microsoft.com/office/powerpoint/2010/main" val="210693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7BCA661-9D05-EC3B-35BF-DED91680ABB1}"/>
              </a:ext>
            </a:extLst>
          </p:cNvPr>
          <p:cNvSpPr>
            <a:spLocks noGrp="1"/>
          </p:cNvSpPr>
          <p:nvPr>
            <p:ph type="title"/>
          </p:nvPr>
        </p:nvSpPr>
        <p:spPr/>
        <p:txBody>
          <a:bodyPr/>
          <a:lstStyle/>
          <a:p>
            <a:r>
              <a:rPr lang="en-US" dirty="0"/>
              <a:t>Reference</a:t>
            </a:r>
          </a:p>
        </p:txBody>
      </p:sp>
      <p:sp>
        <p:nvSpPr>
          <p:cNvPr id="14" name="Content Placeholder 13">
            <a:extLst>
              <a:ext uri="{FF2B5EF4-FFF2-40B4-BE49-F238E27FC236}">
                <a16:creationId xmlns:a16="http://schemas.microsoft.com/office/drawing/2014/main" id="{038B6011-E4D3-39C5-D868-1282DF266874}"/>
              </a:ext>
            </a:extLst>
          </p:cNvPr>
          <p:cNvSpPr>
            <a:spLocks noGrp="1"/>
          </p:cNvSpPr>
          <p:nvPr>
            <p:ph idx="1"/>
          </p:nvPr>
        </p:nvSpPr>
        <p:spPr/>
        <p:txBody>
          <a:bodyPr/>
          <a:lstStyle/>
          <a:p>
            <a:r>
              <a:rPr lang="en-US" dirty="0" err="1"/>
              <a:t>Dusenbury</a:t>
            </a:r>
            <a:r>
              <a:rPr lang="en-US" dirty="0"/>
              <a:t>, W., </a:t>
            </a:r>
            <a:r>
              <a:rPr lang="en-US" dirty="0" err="1"/>
              <a:t>Mathiesen</a:t>
            </a:r>
            <a:r>
              <a:rPr lang="en-US" dirty="0"/>
              <a:t>, C., Whaley, M., Adeoye, O., Leslie-</a:t>
            </a:r>
            <a:r>
              <a:rPr lang="en-US" dirty="0" err="1"/>
              <a:t>Mazwi</a:t>
            </a:r>
            <a:r>
              <a:rPr lang="en-US" dirty="0"/>
              <a:t>, T., Williams, S., </a:t>
            </a:r>
            <a:r>
              <a:rPr lang="en-US" dirty="0" err="1"/>
              <a:t>Valasco</a:t>
            </a:r>
            <a:r>
              <a:rPr lang="en-US" dirty="0"/>
              <a:t>, C., Shah, S., Gonzales, N., Alexandrov, A. (2023). Ideal foundational requirements for stroke program development and growth: A scientific statement from the American Heart Association. </a:t>
            </a:r>
            <a:r>
              <a:rPr lang="en-US" i="1" dirty="0"/>
              <a:t>Stroke, 54, </a:t>
            </a:r>
            <a:r>
              <a:rPr lang="en-US" dirty="0">
                <a:hlinkClick r:id="rId2"/>
              </a:rPr>
              <a:t>https://doi.org/10.1161/STR.0000000000000424</a:t>
            </a:r>
            <a:r>
              <a:rPr lang="en-US" dirty="0"/>
              <a:t> </a:t>
            </a:r>
          </a:p>
        </p:txBody>
      </p:sp>
      <p:sp>
        <p:nvSpPr>
          <p:cNvPr id="4" name="Slide Number Placeholder 3">
            <a:extLst>
              <a:ext uri="{FF2B5EF4-FFF2-40B4-BE49-F238E27FC236}">
                <a16:creationId xmlns:a16="http://schemas.microsoft.com/office/drawing/2014/main" id="{D6158BBA-75A1-89DB-C2CD-2B0C842A4AB8}"/>
              </a:ext>
            </a:extLst>
          </p:cNvPr>
          <p:cNvSpPr>
            <a:spLocks noGrp="1"/>
          </p:cNvSpPr>
          <p:nvPr>
            <p:ph type="sldNum" sz="quarter" idx="12"/>
          </p:nvPr>
        </p:nvSpPr>
        <p:spPr/>
        <p:txBody>
          <a:bodyPr/>
          <a:lstStyle/>
          <a:p>
            <a:fld id="{03DC2DEF-D2FE-4B45-ABA4-9F153FD1C98A}" type="slidenum">
              <a:rPr lang="en-US" smtClean="0"/>
              <a:t>19</a:t>
            </a:fld>
            <a:endParaRPr lang="en-US" dirty="0"/>
          </a:p>
        </p:txBody>
      </p:sp>
    </p:spTree>
    <p:extLst>
      <p:ext uri="{BB962C8B-B14F-4D97-AF65-F5344CB8AC3E}">
        <p14:creationId xmlns:p14="http://schemas.microsoft.com/office/powerpoint/2010/main" val="262735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E45CD-46A5-1625-542D-6F36F1BB2DAF}"/>
              </a:ext>
            </a:extLst>
          </p:cNvPr>
          <p:cNvSpPr>
            <a:spLocks noGrp="1"/>
          </p:cNvSpPr>
          <p:nvPr>
            <p:ph type="title"/>
          </p:nvPr>
        </p:nvSpPr>
        <p:spPr/>
        <p:txBody>
          <a:bodyPr/>
          <a:lstStyle/>
          <a:p>
            <a:r>
              <a:rPr lang="en-US" dirty="0"/>
              <a:t>Article published in 2023 and presented at ISC Feb 2023</a:t>
            </a:r>
          </a:p>
        </p:txBody>
      </p:sp>
      <p:pic>
        <p:nvPicPr>
          <p:cNvPr id="8" name="Content Placeholder 7">
            <a:extLst>
              <a:ext uri="{FF2B5EF4-FFF2-40B4-BE49-F238E27FC236}">
                <a16:creationId xmlns:a16="http://schemas.microsoft.com/office/drawing/2014/main" id="{060901F7-2AFD-FB84-4E69-39E252FF51F9}"/>
              </a:ext>
            </a:extLst>
          </p:cNvPr>
          <p:cNvPicPr>
            <a:picLocks noGrp="1" noChangeAspect="1"/>
          </p:cNvPicPr>
          <p:nvPr>
            <p:ph idx="1"/>
          </p:nvPr>
        </p:nvPicPr>
        <p:blipFill>
          <a:blip r:embed="rId3"/>
          <a:stretch>
            <a:fillRect/>
          </a:stretch>
        </p:blipFill>
        <p:spPr>
          <a:xfrm>
            <a:off x="1974715" y="1397651"/>
            <a:ext cx="8059820" cy="3728825"/>
          </a:xfrm>
        </p:spPr>
      </p:pic>
    </p:spTree>
    <p:extLst>
      <p:ext uri="{BB962C8B-B14F-4D97-AF65-F5344CB8AC3E}">
        <p14:creationId xmlns:p14="http://schemas.microsoft.com/office/powerpoint/2010/main" val="2624059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A4B8-CF39-A9BF-F03D-336AFB53521D}"/>
              </a:ext>
            </a:extLst>
          </p:cNvPr>
          <p:cNvSpPr>
            <a:spLocks noGrp="1"/>
          </p:cNvSpPr>
          <p:nvPr>
            <p:ph type="title"/>
          </p:nvPr>
        </p:nvSpPr>
        <p:spPr/>
        <p:txBody>
          <a:bodyPr>
            <a:normAutofit/>
          </a:bodyPr>
          <a:lstStyle/>
          <a:p>
            <a:r>
              <a:rPr lang="en-US" sz="4000" dirty="0"/>
              <a:t>Polling Question #1</a:t>
            </a:r>
          </a:p>
        </p:txBody>
      </p:sp>
      <p:sp>
        <p:nvSpPr>
          <p:cNvPr id="3" name="Content Placeholder 2">
            <a:extLst>
              <a:ext uri="{FF2B5EF4-FFF2-40B4-BE49-F238E27FC236}">
                <a16:creationId xmlns:a16="http://schemas.microsoft.com/office/drawing/2014/main" id="{051CAF60-67DC-5037-00EF-9F0FF3305801}"/>
              </a:ext>
            </a:extLst>
          </p:cNvPr>
          <p:cNvSpPr>
            <a:spLocks noGrp="1"/>
          </p:cNvSpPr>
          <p:nvPr>
            <p:ph idx="1"/>
          </p:nvPr>
        </p:nvSpPr>
        <p:spPr/>
        <p:txBody>
          <a:bodyPr>
            <a:normAutofit/>
          </a:bodyPr>
          <a:lstStyle/>
          <a:p>
            <a:pPr marL="0" indent="0">
              <a:buNone/>
            </a:pPr>
            <a:r>
              <a:rPr lang="en-US" sz="3600" dirty="0"/>
              <a:t>What level of Stroke Center do you work in?</a:t>
            </a:r>
          </a:p>
          <a:p>
            <a:pPr marL="0" indent="0">
              <a:buNone/>
            </a:pPr>
            <a:endParaRPr lang="en-US" sz="3600" dirty="0"/>
          </a:p>
          <a:p>
            <a:pPr lvl="1"/>
            <a:r>
              <a:rPr lang="en-US" sz="3200" dirty="0"/>
              <a:t>A. Non-Emergent Stroke Ready or Missouri Level 4</a:t>
            </a:r>
          </a:p>
          <a:p>
            <a:pPr lvl="1"/>
            <a:r>
              <a:rPr lang="en-US" sz="3200" dirty="0"/>
              <a:t>B. Acute/Emergent Stroke Ready or Missouri Level 3</a:t>
            </a:r>
          </a:p>
          <a:p>
            <a:pPr lvl="1"/>
            <a:r>
              <a:rPr lang="en-US" sz="3200" dirty="0"/>
              <a:t>C. Primary Stroke Center or Missouri Level 2</a:t>
            </a:r>
          </a:p>
          <a:p>
            <a:pPr lvl="1"/>
            <a:r>
              <a:rPr lang="en-US" sz="3200" dirty="0"/>
              <a:t>D. Thrombectomy Capable Stroke Center</a:t>
            </a:r>
          </a:p>
          <a:p>
            <a:pPr lvl="1"/>
            <a:r>
              <a:rPr lang="en-US" sz="3200" dirty="0"/>
              <a:t>E. Comprehensive Stroke Center or Missouri Level 1 </a:t>
            </a:r>
          </a:p>
          <a:p>
            <a:pPr lvl="1"/>
            <a:r>
              <a:rPr lang="en-US" sz="3200" dirty="0"/>
              <a:t>F. I don’t know</a:t>
            </a:r>
          </a:p>
        </p:txBody>
      </p:sp>
      <p:sp>
        <p:nvSpPr>
          <p:cNvPr id="4" name="Slide Number Placeholder 3">
            <a:extLst>
              <a:ext uri="{FF2B5EF4-FFF2-40B4-BE49-F238E27FC236}">
                <a16:creationId xmlns:a16="http://schemas.microsoft.com/office/drawing/2014/main" id="{E9AFC274-22E4-F619-AEB2-FEA4F15FA4E8}"/>
              </a:ext>
            </a:extLst>
          </p:cNvPr>
          <p:cNvSpPr>
            <a:spLocks noGrp="1"/>
          </p:cNvSpPr>
          <p:nvPr>
            <p:ph type="sldNum" sz="quarter" idx="12"/>
          </p:nvPr>
        </p:nvSpPr>
        <p:spPr/>
        <p:txBody>
          <a:bodyPr/>
          <a:lstStyle/>
          <a:p>
            <a:fld id="{03DC2DEF-D2FE-4B45-ABA4-9F153FD1C98A}" type="slidenum">
              <a:rPr lang="en-US" smtClean="0"/>
              <a:t>3</a:t>
            </a:fld>
            <a:endParaRPr lang="en-US" dirty="0"/>
          </a:p>
        </p:txBody>
      </p:sp>
    </p:spTree>
    <p:extLst>
      <p:ext uri="{BB962C8B-B14F-4D97-AF65-F5344CB8AC3E}">
        <p14:creationId xmlns:p14="http://schemas.microsoft.com/office/powerpoint/2010/main" val="335365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p:txBody>
          <a:bodyPr/>
          <a:lstStyle/>
          <a:p>
            <a:r>
              <a:rPr lang="en-US" dirty="0"/>
              <a:t>Outline</a:t>
            </a:r>
          </a:p>
        </p:txBody>
      </p:sp>
      <p:sp>
        <p:nvSpPr>
          <p:cNvPr id="7" name="Content Placeholder 6">
            <a:extLst>
              <a:ext uri="{FF2B5EF4-FFF2-40B4-BE49-F238E27FC236}">
                <a16:creationId xmlns:a16="http://schemas.microsoft.com/office/drawing/2014/main" id="{1D6EB617-E017-4B26-9576-8578E948979A}"/>
              </a:ext>
            </a:extLst>
          </p:cNvPr>
          <p:cNvSpPr>
            <a:spLocks noGrp="1"/>
          </p:cNvSpPr>
          <p:nvPr>
            <p:ph idx="1"/>
          </p:nvPr>
        </p:nvSpPr>
        <p:spPr>
          <a:xfrm>
            <a:off x="6619198" y="3073967"/>
            <a:ext cx="5272764" cy="2920433"/>
          </a:xfrm>
        </p:spPr>
        <p:txBody>
          <a:bodyPr>
            <a:normAutofit/>
          </a:bodyPr>
          <a:lstStyle/>
          <a:p>
            <a:r>
              <a:rPr lang="en-US" dirty="0"/>
              <a:t>Levels of Stroke Care</a:t>
            </a:r>
          </a:p>
          <a:p>
            <a:r>
              <a:rPr lang="en-US" dirty="0"/>
              <a:t>Program Leadership</a:t>
            </a:r>
          </a:p>
          <a:p>
            <a:r>
              <a:rPr lang="en-US" dirty="0"/>
              <a:t>Personnel Resources</a:t>
            </a:r>
          </a:p>
          <a:p>
            <a:r>
              <a:rPr lang="en-US" dirty="0"/>
              <a:t>Neuroimaging Capabilities</a:t>
            </a:r>
          </a:p>
          <a:p>
            <a:r>
              <a:rPr lang="en-US" dirty="0"/>
              <a:t>Procedural Capabilities</a:t>
            </a:r>
          </a:p>
          <a:p>
            <a:r>
              <a:rPr lang="en-US" dirty="0"/>
              <a:t>Hospital Bed Resources </a:t>
            </a:r>
          </a:p>
          <a:p>
            <a:r>
              <a:rPr lang="en-US" dirty="0"/>
              <a:t>Quality Improvement and Clinical Research</a:t>
            </a:r>
          </a:p>
          <a:p>
            <a:endParaRPr lang="en-US" dirty="0"/>
          </a:p>
        </p:txBody>
      </p:sp>
      <p:sp>
        <p:nvSpPr>
          <p:cNvPr id="4" name="Slide Number Placehold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a:lstStyle/>
          <a:p>
            <a:fld id="{03DC2DEF-D2FE-4B45-ABA4-9F153FD1C98A}" type="slidenum">
              <a:rPr lang="en-US" smtClean="0"/>
              <a:t>4</a:t>
            </a:fld>
            <a:endParaRPr lang="en-US" dirty="0"/>
          </a:p>
        </p:txBody>
      </p:sp>
      <p:pic>
        <p:nvPicPr>
          <p:cNvPr id="10" name="Picture Placeholder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0311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ECFE1-E29B-C369-5FC7-AC4132871D98}"/>
              </a:ext>
            </a:extLst>
          </p:cNvPr>
          <p:cNvPicPr>
            <a:picLocks noChangeAspect="1"/>
          </p:cNvPicPr>
          <p:nvPr/>
        </p:nvPicPr>
        <p:blipFill>
          <a:blip r:embed="rId3"/>
          <a:stretch>
            <a:fillRect/>
          </a:stretch>
        </p:blipFill>
        <p:spPr>
          <a:xfrm>
            <a:off x="1799617" y="115072"/>
            <a:ext cx="7234136" cy="6104753"/>
          </a:xfrm>
          <a:prstGeom prst="rect">
            <a:avLst/>
          </a:prstGeom>
        </p:spPr>
      </p:pic>
    </p:spTree>
    <p:extLst>
      <p:ext uri="{BB962C8B-B14F-4D97-AF65-F5344CB8AC3E}">
        <p14:creationId xmlns:p14="http://schemas.microsoft.com/office/powerpoint/2010/main" val="19607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F8E5BC1-257F-4CA0-A14D-8A76F6198211}"/>
              </a:ext>
            </a:extLst>
          </p:cNvPr>
          <p:cNvSpPr>
            <a:spLocks noGrp="1"/>
          </p:cNvSpPr>
          <p:nvPr>
            <p:ph type="title"/>
          </p:nvPr>
        </p:nvSpPr>
        <p:spPr/>
        <p:txBody>
          <a:bodyPr/>
          <a:lstStyle/>
          <a:p>
            <a:r>
              <a:rPr lang="en-US" dirty="0"/>
              <a:t>Stroke Program Leadership</a:t>
            </a:r>
          </a:p>
        </p:txBody>
      </p:sp>
      <p:sp>
        <p:nvSpPr>
          <p:cNvPr id="3" name="Slide Number Placeholder 2">
            <a:extLst>
              <a:ext uri="{FF2B5EF4-FFF2-40B4-BE49-F238E27FC236}">
                <a16:creationId xmlns:a16="http://schemas.microsoft.com/office/drawing/2014/main" id="{CE84475F-A218-40AD-91D5-2A42073651D9}"/>
              </a:ext>
            </a:extLst>
          </p:cNvPr>
          <p:cNvSpPr>
            <a:spLocks noGrp="1"/>
          </p:cNvSpPr>
          <p:nvPr>
            <p:ph type="sldNum" sz="quarter" idx="12"/>
          </p:nvPr>
        </p:nvSpPr>
        <p:spPr/>
        <p:txBody>
          <a:bodyPr/>
          <a:lstStyle/>
          <a:p>
            <a:fld id="{03DC2DEF-D2FE-4B45-ABA4-9F153FD1C98A}" type="slidenum">
              <a:rPr lang="en-US" smtClean="0"/>
              <a:t>6</a:t>
            </a:fld>
            <a:endParaRPr lang="en-US" dirty="0"/>
          </a:p>
        </p:txBody>
      </p:sp>
      <p:pic>
        <p:nvPicPr>
          <p:cNvPr id="29" name="Picture Placeholder 28">
            <a:extLst>
              <a:ext uri="{FF2B5EF4-FFF2-40B4-BE49-F238E27FC236}">
                <a16:creationId xmlns:a16="http://schemas.microsoft.com/office/drawing/2014/main" id="{8D53E665-9B7D-413E-815E-AF0082AFF105}"/>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grayscl/>
            <a:extLst>
              <a:ext uri="{28A0092B-C50C-407E-A947-70E740481C1C}">
                <a14:useLocalDpi xmlns:a14="http://schemas.microsoft.com/office/drawing/2010/main"/>
              </a:ext>
            </a:extLst>
          </a:blip>
          <a:srcRect r="8741" b="8742"/>
          <a:stretch/>
        </p:blipFill>
        <p:spPr>
          <a:xfrm>
            <a:off x="9301294" y="1761485"/>
            <a:ext cx="2494721" cy="2226366"/>
          </a:xfrm>
        </p:spPr>
      </p:pic>
      <p:sp>
        <p:nvSpPr>
          <p:cNvPr id="14" name="Text Placeholder 13">
            <a:extLst>
              <a:ext uri="{FF2B5EF4-FFF2-40B4-BE49-F238E27FC236}">
                <a16:creationId xmlns:a16="http://schemas.microsoft.com/office/drawing/2014/main" id="{32B0CB1D-E6FE-4346-B4DC-C1AC8F0F5CC6}"/>
              </a:ext>
            </a:extLst>
          </p:cNvPr>
          <p:cNvSpPr>
            <a:spLocks noGrp="1"/>
          </p:cNvSpPr>
          <p:nvPr>
            <p:ph type="body" sz="quarter" idx="20"/>
          </p:nvPr>
        </p:nvSpPr>
        <p:spPr/>
        <p:txBody>
          <a:bodyPr/>
          <a:lstStyle/>
          <a:p>
            <a:r>
              <a:rPr lang="en-US" dirty="0"/>
              <a:t>Corporate Leadership (title varies)</a:t>
            </a:r>
          </a:p>
        </p:txBody>
      </p:sp>
      <p:sp>
        <p:nvSpPr>
          <p:cNvPr id="19" name="Text Placeholder 18">
            <a:extLst>
              <a:ext uri="{FF2B5EF4-FFF2-40B4-BE49-F238E27FC236}">
                <a16:creationId xmlns:a16="http://schemas.microsoft.com/office/drawing/2014/main" id="{1EA45180-5246-464E-BDD0-2AB792997E91}"/>
              </a:ext>
            </a:extLst>
          </p:cNvPr>
          <p:cNvSpPr>
            <a:spLocks noGrp="1"/>
          </p:cNvSpPr>
          <p:nvPr>
            <p:ph type="body" sz="quarter" idx="25"/>
          </p:nvPr>
        </p:nvSpPr>
        <p:spPr/>
        <p:txBody>
          <a:bodyPr/>
          <a:lstStyle/>
          <a:p>
            <a:r>
              <a:rPr lang="en-US" dirty="0"/>
              <a:t>Stroke Program Medical Director</a:t>
            </a:r>
          </a:p>
        </p:txBody>
      </p:sp>
      <p:sp>
        <p:nvSpPr>
          <p:cNvPr id="21" name="Text Placeholder 20">
            <a:extLst>
              <a:ext uri="{FF2B5EF4-FFF2-40B4-BE49-F238E27FC236}">
                <a16:creationId xmlns:a16="http://schemas.microsoft.com/office/drawing/2014/main" id="{B7A4F278-30B9-44DC-81DE-0BB8DC7D9B43}"/>
              </a:ext>
            </a:extLst>
          </p:cNvPr>
          <p:cNvSpPr>
            <a:spLocks noGrp="1"/>
          </p:cNvSpPr>
          <p:nvPr>
            <p:ph type="body" sz="quarter" idx="27"/>
          </p:nvPr>
        </p:nvSpPr>
        <p:spPr/>
        <p:txBody>
          <a:bodyPr/>
          <a:lstStyle/>
          <a:p>
            <a:r>
              <a:rPr lang="en-US" dirty="0"/>
              <a:t>Advanced Practice Providers</a:t>
            </a:r>
          </a:p>
        </p:txBody>
      </p:sp>
      <p:sp>
        <p:nvSpPr>
          <p:cNvPr id="23" name="Text Placeholder 22">
            <a:extLst>
              <a:ext uri="{FF2B5EF4-FFF2-40B4-BE49-F238E27FC236}">
                <a16:creationId xmlns:a16="http://schemas.microsoft.com/office/drawing/2014/main" id="{7372C0BC-293C-400A-8073-0246B833FC7B}"/>
              </a:ext>
            </a:extLst>
          </p:cNvPr>
          <p:cNvSpPr>
            <a:spLocks noGrp="1"/>
          </p:cNvSpPr>
          <p:nvPr>
            <p:ph type="body" sz="quarter" idx="29"/>
          </p:nvPr>
        </p:nvSpPr>
        <p:spPr/>
        <p:txBody>
          <a:bodyPr/>
          <a:lstStyle/>
          <a:p>
            <a:r>
              <a:rPr lang="en-US" dirty="0"/>
              <a:t>Stroke Coordinators</a:t>
            </a:r>
          </a:p>
        </p:txBody>
      </p:sp>
      <p:pic>
        <p:nvPicPr>
          <p:cNvPr id="25" name="Picture Placeholder 24" descr="A person giving pose&#10;&#10;">
            <a:extLst>
              <a:ext uri="{FF2B5EF4-FFF2-40B4-BE49-F238E27FC236}">
                <a16:creationId xmlns:a16="http://schemas.microsoft.com/office/drawing/2014/main" id="{104C104E-9EBC-4154-906F-14A298E9EF2E}"/>
              </a:ext>
            </a:extLst>
          </p:cNvPr>
          <p:cNvPicPr>
            <a:picLocks noGrp="1" noChangeAspect="1"/>
          </p:cNvPicPr>
          <p:nvPr>
            <p:ph type="pic" sz="quarter" idx="13"/>
          </p:nvPr>
        </p:nvPicPr>
        <p:blipFill rotWithShape="1">
          <a:blip r:embed="rId4" cstate="screen">
            <a:grayscl/>
            <a:extLst>
              <a:ext uri="{28A0092B-C50C-407E-A947-70E740481C1C}">
                <a14:useLocalDpi xmlns:a14="http://schemas.microsoft.com/office/drawing/2010/main"/>
              </a:ext>
            </a:extLst>
          </a:blip>
          <a:srcRect/>
          <a:stretch/>
        </p:blipFill>
        <p:spPr>
          <a:xfrm>
            <a:off x="466725" y="1762125"/>
            <a:ext cx="2495550" cy="2225675"/>
          </a:xfrm>
          <a:prstGeom prst="rect">
            <a:avLst/>
          </a:prstGeom>
        </p:spPr>
      </p:pic>
      <p:pic>
        <p:nvPicPr>
          <p:cNvPr id="26" name="Picture Placeholder 25" descr="A person looking at the camera&#10;&#10;">
            <a:extLst>
              <a:ext uri="{FF2B5EF4-FFF2-40B4-BE49-F238E27FC236}">
                <a16:creationId xmlns:a16="http://schemas.microsoft.com/office/drawing/2014/main" id="{B12E57E0-F016-4B3F-9126-3A11698F325D}"/>
              </a:ext>
            </a:extLst>
          </p:cNvPr>
          <p:cNvPicPr>
            <a:picLocks noGrp="1" noChangeAspect="1"/>
          </p:cNvPicPr>
          <p:nvPr>
            <p:ph type="pic" sz="quarter" idx="21"/>
          </p:nvPr>
        </p:nvPicPr>
        <p:blipFill rotWithShape="1">
          <a:blip r:embed="rId5" cstate="screen">
            <a:grayscl/>
            <a:extLst>
              <a:ext uri="{28A0092B-C50C-407E-A947-70E740481C1C}">
                <a14:useLocalDpi xmlns:a14="http://schemas.microsoft.com/office/drawing/2010/main"/>
              </a:ext>
            </a:extLst>
          </a:blip>
          <a:srcRect/>
          <a:stretch/>
        </p:blipFill>
        <p:spPr>
          <a:xfrm>
            <a:off x="3411538" y="1762125"/>
            <a:ext cx="2495550" cy="2225675"/>
          </a:xfrm>
          <a:prstGeom prst="rect">
            <a:avLst/>
          </a:prstGeom>
        </p:spPr>
      </p:pic>
      <p:pic>
        <p:nvPicPr>
          <p:cNvPr id="27" name="Picture Placeholder 26" descr="Male ">
            <a:extLst>
              <a:ext uri="{FF2B5EF4-FFF2-40B4-BE49-F238E27FC236}">
                <a16:creationId xmlns:a16="http://schemas.microsoft.com/office/drawing/2014/main" id="{F5B38C71-905C-4A1A-97EF-31546F4BF602}"/>
              </a:ext>
            </a:extLst>
          </p:cNvPr>
          <p:cNvPicPr>
            <a:picLocks noGrp="1" noChangeAspect="1"/>
          </p:cNvPicPr>
          <p:nvPr>
            <p:ph type="pic" sz="quarter" idx="22"/>
          </p:nvPr>
        </p:nvPicPr>
        <p:blipFill rotWithShape="1">
          <a:blip r:embed="rId6" cstate="screen">
            <a:grayscl/>
            <a:extLst>
              <a:ext uri="{28A0092B-C50C-407E-A947-70E740481C1C}">
                <a14:useLocalDpi xmlns:a14="http://schemas.microsoft.com/office/drawing/2010/main"/>
              </a:ext>
            </a:extLst>
          </a:blip>
          <a:srcRect/>
          <a:stretch/>
        </p:blipFill>
        <p:spPr>
          <a:xfrm>
            <a:off x="6356350" y="1762125"/>
            <a:ext cx="2495550" cy="2225675"/>
          </a:xfrm>
          <a:prstGeom prst="rect">
            <a:avLst/>
          </a:prstGeom>
        </p:spPr>
      </p:pic>
    </p:spTree>
    <p:extLst>
      <p:ext uri="{BB962C8B-B14F-4D97-AF65-F5344CB8AC3E}">
        <p14:creationId xmlns:p14="http://schemas.microsoft.com/office/powerpoint/2010/main" val="2971040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1244600" y="260351"/>
            <a:ext cx="9702800" cy="973137"/>
          </a:xfrm>
        </p:spPr>
        <p:txBody>
          <a:bodyPr anchor="ctr">
            <a:normAutofit/>
          </a:bodyPr>
          <a:lstStyle/>
          <a:p>
            <a:r>
              <a:rPr lang="en-US" sz="3400" dirty="0"/>
              <a:t>Advanced Practice Providers</a:t>
            </a:r>
          </a:p>
        </p:txBody>
      </p:sp>
      <p:sp>
        <p:nvSpPr>
          <p:cNvPr id="11" name="Content Placeholder 10">
            <a:extLst>
              <a:ext uri="{FF2B5EF4-FFF2-40B4-BE49-F238E27FC236}">
                <a16:creationId xmlns:a16="http://schemas.microsoft.com/office/drawing/2014/main" id="{2B253683-524F-46CF-BFCD-BFF6A7A920A7}"/>
              </a:ext>
            </a:extLst>
          </p:cNvPr>
          <p:cNvSpPr>
            <a:spLocks noGrp="1"/>
          </p:cNvSpPr>
          <p:nvPr>
            <p:ph idx="1"/>
          </p:nvPr>
        </p:nvSpPr>
        <p:spPr>
          <a:xfrm>
            <a:off x="546100" y="1638299"/>
            <a:ext cx="5346700" cy="4381501"/>
          </a:xfrm>
        </p:spPr>
        <p:txBody>
          <a:bodyPr>
            <a:normAutofit/>
          </a:bodyPr>
          <a:lstStyle/>
          <a:p>
            <a:r>
              <a:rPr lang="en-US" dirty="0"/>
              <a:t>May include Physician Assistants, Nurse Practitioners, and Clinical Nurse Specialists</a:t>
            </a:r>
          </a:p>
          <a:p>
            <a:r>
              <a:rPr lang="en-US" dirty="0"/>
              <a:t>Ideally should have completed postgraduate vascular neurology fellowship training with certification as advanced neurovascular practitioner</a:t>
            </a:r>
          </a:p>
          <a:p>
            <a:r>
              <a:rPr lang="en-US" dirty="0"/>
              <a:t>Educators</a:t>
            </a:r>
          </a:p>
          <a:p>
            <a:r>
              <a:rPr lang="en-US" dirty="0"/>
              <a:t>Responsibilities</a:t>
            </a:r>
          </a:p>
          <a:p>
            <a:r>
              <a:rPr lang="en-US" dirty="0"/>
              <a:t>Roles Vary</a:t>
            </a:r>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a:xfrm>
            <a:off x="11518900" y="6581978"/>
            <a:ext cx="373062" cy="206104"/>
          </a:xfrm>
        </p:spPr>
        <p:txBody>
          <a:bodyPr anchor="ctr">
            <a:normAutofit/>
          </a:bodyPr>
          <a:lstStyle/>
          <a:p>
            <a:pPr>
              <a:lnSpc>
                <a:spcPct val="90000"/>
              </a:lnSpc>
              <a:spcAft>
                <a:spcPts val="600"/>
              </a:spcAft>
            </a:pPr>
            <a:fld id="{03DC2DEF-D2FE-4B45-ABA4-9F153FD1C98A}" type="slidenum">
              <a:rPr lang="en-US" sz="800" smtClean="0"/>
              <a:pPr>
                <a:lnSpc>
                  <a:spcPct val="90000"/>
                </a:lnSpc>
                <a:spcAft>
                  <a:spcPts val="600"/>
                </a:spcAft>
              </a:pPr>
              <a:t>7</a:t>
            </a:fld>
            <a:endParaRPr lang="en-US" sz="800"/>
          </a:p>
        </p:txBody>
      </p:sp>
      <p:pic>
        <p:nvPicPr>
          <p:cNvPr id="6" name="Picture 5">
            <a:extLst>
              <a:ext uri="{FF2B5EF4-FFF2-40B4-BE49-F238E27FC236}">
                <a16:creationId xmlns:a16="http://schemas.microsoft.com/office/drawing/2014/main" id="{EA356ACC-0118-076A-A45C-CFA46DBCC538}"/>
              </a:ext>
            </a:extLst>
          </p:cNvPr>
          <p:cNvPicPr>
            <a:picLocks noChangeAspect="1"/>
          </p:cNvPicPr>
          <p:nvPr/>
        </p:nvPicPr>
        <p:blipFill>
          <a:blip r:embed="rId3"/>
          <a:stretch>
            <a:fillRect/>
          </a:stretch>
        </p:blipFill>
        <p:spPr>
          <a:xfrm>
            <a:off x="6285146" y="1355814"/>
            <a:ext cx="5606816" cy="2500008"/>
          </a:xfrm>
          <a:prstGeom prst="rect">
            <a:avLst/>
          </a:prstGeom>
          <a:noFill/>
        </p:spPr>
      </p:pic>
      <p:pic>
        <p:nvPicPr>
          <p:cNvPr id="18" name="Picture 17">
            <a:extLst>
              <a:ext uri="{FF2B5EF4-FFF2-40B4-BE49-F238E27FC236}">
                <a16:creationId xmlns:a16="http://schemas.microsoft.com/office/drawing/2014/main" id="{EDBB4F88-44D0-B34E-181C-D964C28CEC9E}"/>
              </a:ext>
            </a:extLst>
          </p:cNvPr>
          <p:cNvPicPr>
            <a:picLocks noChangeAspect="1"/>
          </p:cNvPicPr>
          <p:nvPr/>
        </p:nvPicPr>
        <p:blipFill>
          <a:blip r:embed="rId4"/>
          <a:stretch>
            <a:fillRect/>
          </a:stretch>
        </p:blipFill>
        <p:spPr>
          <a:xfrm>
            <a:off x="7670800" y="4049670"/>
            <a:ext cx="3276600" cy="2152650"/>
          </a:xfrm>
          <a:prstGeom prst="rect">
            <a:avLst/>
          </a:prstGeom>
        </p:spPr>
      </p:pic>
    </p:spTree>
    <p:extLst>
      <p:ext uri="{BB962C8B-B14F-4D97-AF65-F5344CB8AC3E}">
        <p14:creationId xmlns:p14="http://schemas.microsoft.com/office/powerpoint/2010/main" val="1154969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2" descr="Masked healthcare workers">
            <a:extLst>
              <a:ext uri="{FF2B5EF4-FFF2-40B4-BE49-F238E27FC236}">
                <a16:creationId xmlns:a16="http://schemas.microsoft.com/office/drawing/2014/main" id="{D38CA64A-11C5-4BD7-8A2D-E6D58794D6DC}"/>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5658" r="25658"/>
          <a:stretch/>
        </p:blipFill>
        <p:spPr>
          <a:xfrm>
            <a:off x="6680200" y="276225"/>
            <a:ext cx="5173663" cy="6267450"/>
          </a:xfrm>
        </p:spPr>
      </p:pic>
      <p:sp>
        <p:nvSpPr>
          <p:cNvPr id="5" name="Title 4">
            <a:extLst>
              <a:ext uri="{FF2B5EF4-FFF2-40B4-BE49-F238E27FC236}">
                <a16:creationId xmlns:a16="http://schemas.microsoft.com/office/drawing/2014/main" id="{9151932C-7145-4FBD-B81D-9ADC42401B87}"/>
              </a:ext>
            </a:extLst>
          </p:cNvPr>
          <p:cNvSpPr>
            <a:spLocks noGrp="1"/>
          </p:cNvSpPr>
          <p:nvPr>
            <p:ph type="title" idx="4294967295"/>
          </p:nvPr>
        </p:nvSpPr>
        <p:spPr>
          <a:xfrm>
            <a:off x="719847" y="369585"/>
            <a:ext cx="11520487" cy="758824"/>
          </a:xfrm>
        </p:spPr>
        <p:txBody>
          <a:bodyPr>
            <a:normAutofit/>
          </a:bodyPr>
          <a:lstStyle/>
          <a:p>
            <a:r>
              <a:rPr lang="en-US" sz="3400"/>
              <a:t>Stroke Coordinators</a:t>
            </a:r>
            <a:endParaRPr lang="en-US" sz="3400" dirty="0"/>
          </a:p>
        </p:txBody>
      </p:sp>
      <p:sp>
        <p:nvSpPr>
          <p:cNvPr id="3" name="Slide Number Placeholder 2">
            <a:extLst>
              <a:ext uri="{FF2B5EF4-FFF2-40B4-BE49-F238E27FC236}">
                <a16:creationId xmlns:a16="http://schemas.microsoft.com/office/drawing/2014/main" id="{774AF259-0EA0-486A-A345-68549DF558C8}"/>
              </a:ext>
            </a:extLst>
          </p:cNvPr>
          <p:cNvSpPr>
            <a:spLocks noGrp="1"/>
          </p:cNvSpPr>
          <p:nvPr>
            <p:ph type="sldNum" sz="quarter" idx="4294967295"/>
          </p:nvPr>
        </p:nvSpPr>
        <p:spPr>
          <a:xfrm>
            <a:off x="11518900" y="6581978"/>
            <a:ext cx="373062" cy="206104"/>
          </a:xfrm>
        </p:spPr>
        <p:txBody>
          <a:bodyPr/>
          <a:lstStyle/>
          <a:p>
            <a:pPr>
              <a:spcAft>
                <a:spcPts val="600"/>
              </a:spcAft>
            </a:pPr>
            <a:fld id="{03DC2DEF-D2FE-4B45-ABA4-9F153FD1C98A}" type="slidenum">
              <a:rPr lang="en-US" smtClean="0"/>
              <a:pPr>
                <a:spcAft>
                  <a:spcPts val="600"/>
                </a:spcAft>
              </a:pPr>
              <a:t>8</a:t>
            </a:fld>
            <a:endParaRPr lang="en-US"/>
          </a:p>
        </p:txBody>
      </p:sp>
      <p:pic>
        <p:nvPicPr>
          <p:cNvPr id="16" name="Picture 15">
            <a:extLst>
              <a:ext uri="{FF2B5EF4-FFF2-40B4-BE49-F238E27FC236}">
                <a16:creationId xmlns:a16="http://schemas.microsoft.com/office/drawing/2014/main" id="{3EFEE1E2-C3BB-44E3-0512-F13EDA3A5D97}"/>
              </a:ext>
            </a:extLst>
          </p:cNvPr>
          <p:cNvPicPr>
            <a:picLocks noChangeAspect="1"/>
          </p:cNvPicPr>
          <p:nvPr/>
        </p:nvPicPr>
        <p:blipFill>
          <a:blip r:embed="rId4"/>
          <a:stretch>
            <a:fillRect/>
          </a:stretch>
        </p:blipFill>
        <p:spPr>
          <a:xfrm>
            <a:off x="2076011" y="1954169"/>
            <a:ext cx="3248025" cy="3295650"/>
          </a:xfrm>
          <a:prstGeom prst="rect">
            <a:avLst/>
          </a:prstGeom>
        </p:spPr>
      </p:pic>
    </p:spTree>
    <p:extLst>
      <p:ext uri="{BB962C8B-B14F-4D97-AF65-F5344CB8AC3E}">
        <p14:creationId xmlns:p14="http://schemas.microsoft.com/office/powerpoint/2010/main" val="3242389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F84AF2-7B6B-1D90-0655-F0E306CA11E0}"/>
              </a:ext>
            </a:extLst>
          </p:cNvPr>
          <p:cNvSpPr>
            <a:spLocks noGrp="1"/>
          </p:cNvSpPr>
          <p:nvPr>
            <p:ph type="title"/>
          </p:nvPr>
        </p:nvSpPr>
        <p:spPr>
          <a:xfrm>
            <a:off x="371475" y="260351"/>
            <a:ext cx="11520487" cy="758824"/>
          </a:xfrm>
        </p:spPr>
        <p:txBody>
          <a:bodyPr anchor="ctr">
            <a:normAutofit/>
          </a:bodyPr>
          <a:lstStyle/>
          <a:p>
            <a:r>
              <a:rPr lang="en-US" dirty="0"/>
              <a:t>Personnel Standards of the Stroke Program</a:t>
            </a:r>
          </a:p>
        </p:txBody>
      </p:sp>
      <p:sp>
        <p:nvSpPr>
          <p:cNvPr id="10" name="Slide Number Placeholder 3">
            <a:extLst>
              <a:ext uri="{FF2B5EF4-FFF2-40B4-BE49-F238E27FC236}">
                <a16:creationId xmlns:a16="http://schemas.microsoft.com/office/drawing/2014/main" id="{5E4997AC-AABF-499F-8769-5029CF2C6598}"/>
              </a:ext>
            </a:extLst>
          </p:cNvPr>
          <p:cNvSpPr>
            <a:spLocks noGrp="1"/>
          </p:cNvSpPr>
          <p:nvPr>
            <p:ph type="sldNum" sz="quarter" idx="12"/>
          </p:nvPr>
        </p:nvSpPr>
        <p:spPr>
          <a:xfrm>
            <a:off x="11518900" y="6581978"/>
            <a:ext cx="373062" cy="206104"/>
          </a:xfrm>
        </p:spPr>
        <p:txBody>
          <a:bodyPr/>
          <a:lstStyle/>
          <a:p>
            <a:pPr>
              <a:spcAft>
                <a:spcPts val="600"/>
              </a:spcAft>
            </a:pPr>
            <a:fld id="{03DC2DEF-D2FE-4B45-ABA4-9F153FD1C98A}" type="slidenum">
              <a:rPr lang="en-US" smtClean="0"/>
              <a:pPr>
                <a:spcAft>
                  <a:spcPts val="600"/>
                </a:spcAft>
              </a:pPr>
              <a:t>9</a:t>
            </a:fld>
            <a:endParaRPr lang="en-US"/>
          </a:p>
        </p:txBody>
      </p:sp>
      <p:graphicFrame>
        <p:nvGraphicFramePr>
          <p:cNvPr id="6" name="Content Placeholder 3">
            <a:extLst>
              <a:ext uri="{FF2B5EF4-FFF2-40B4-BE49-F238E27FC236}">
                <a16:creationId xmlns:a16="http://schemas.microsoft.com/office/drawing/2014/main" id="{1A19053A-E9BD-60EB-F825-B3D5E3A77B59}"/>
              </a:ext>
            </a:extLst>
          </p:cNvPr>
          <p:cNvGraphicFramePr>
            <a:graphicFrameLocks noGrp="1"/>
          </p:cNvGraphicFramePr>
          <p:nvPr>
            <p:ph idx="1"/>
            <p:extLst>
              <p:ext uri="{D42A27DB-BD31-4B8C-83A1-F6EECF244321}">
                <p14:modId xmlns:p14="http://schemas.microsoft.com/office/powerpoint/2010/main" val="1643449618"/>
              </p:ext>
            </p:extLst>
          </p:nvPr>
        </p:nvGraphicFramePr>
        <p:xfrm>
          <a:off x="371474" y="1233488"/>
          <a:ext cx="11520487" cy="4943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1114423"/>
      </p:ext>
    </p:extLst>
  </p:cSld>
  <p:clrMapOvr>
    <a:masterClrMapping/>
  </p:clrMapOvr>
</p:sld>
</file>

<file path=ppt/theme/theme1.xml><?xml version="1.0" encoding="utf-8"?>
<a:theme xmlns:a="http://schemas.openxmlformats.org/drawingml/2006/main" name="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block presentation</Template>
  <TotalTime>319</TotalTime>
  <Words>1859</Words>
  <Application>Microsoft Office PowerPoint</Application>
  <PresentationFormat>Widescreen</PresentationFormat>
  <Paragraphs>167</Paragraphs>
  <Slides>19</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Article Review:  Ideal Foundational Requirements for Stroke Program Development and Growth Scientific Statement from AHA</vt:lpstr>
      <vt:lpstr>Article published in 2023 and presented at ISC Feb 2023</vt:lpstr>
      <vt:lpstr>Polling Question #1</vt:lpstr>
      <vt:lpstr>Outline</vt:lpstr>
      <vt:lpstr>PowerPoint Presentation</vt:lpstr>
      <vt:lpstr>Stroke Program Leadership</vt:lpstr>
      <vt:lpstr>Advanced Practice Providers</vt:lpstr>
      <vt:lpstr>Stroke Coordinators</vt:lpstr>
      <vt:lpstr>Personnel Standards of the Stroke Program</vt:lpstr>
      <vt:lpstr>Polling Question #2</vt:lpstr>
      <vt:lpstr>Personnel Resources to Improve Outcomes</vt:lpstr>
      <vt:lpstr>Polling Question #3</vt:lpstr>
      <vt:lpstr>Neuroimaging Capabilities</vt:lpstr>
      <vt:lpstr>Procedural Capabilities</vt:lpstr>
      <vt:lpstr>Polling Question #4</vt:lpstr>
      <vt:lpstr>Hospital Bed Resources</vt:lpstr>
      <vt:lpstr>PowerPoint Presentation</vt:lpstr>
      <vt:lpstr>Conclusion</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Ideal Foundational Requirements for Stroke Program Development and Growth Scientific Statement from AHA</dc:title>
  <dc:creator>Sarah Langston</dc:creator>
  <cp:lastModifiedBy>Sarah Langston</cp:lastModifiedBy>
  <cp:revision>3</cp:revision>
  <dcterms:created xsi:type="dcterms:W3CDTF">2023-03-03T13:45:01Z</dcterms:created>
  <dcterms:modified xsi:type="dcterms:W3CDTF">2023-03-07T13:44:40Z</dcterms:modified>
</cp:coreProperties>
</file>